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3259" r:id="rId4"/>
    <p:sldId id="363" r:id="rId5"/>
    <p:sldId id="3241" r:id="rId6"/>
    <p:sldId id="324" r:id="rId7"/>
    <p:sldId id="3242" r:id="rId8"/>
    <p:sldId id="261" r:id="rId9"/>
    <p:sldId id="266" r:id="rId10"/>
    <p:sldId id="3261" r:id="rId11"/>
    <p:sldId id="3260" r:id="rId12"/>
    <p:sldId id="479" r:id="rId13"/>
    <p:sldId id="364" r:id="rId14"/>
    <p:sldId id="478" r:id="rId15"/>
    <p:sldId id="3262" r:id="rId16"/>
    <p:sldId id="480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72AD8-B904-41A1-8D36-611D7C738D9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4FC33-2A02-4ADD-BE5E-BABAAB490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96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5200F-3297-FDB5-F56E-D177EE98C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0C59E-D4E4-211C-9238-2404F6DFA5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53C3E-C82D-DA66-DF4F-B00CC1869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9658C-3EE6-329A-7E8D-EAD0AF635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68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93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AC486-1365-9B08-AFE1-F943BB4C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5D0763-E306-6DFA-D52B-E9ABC3055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ECE98-BA94-BF06-5C6F-A40688BF9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53DCF-4CD0-E971-347E-999B32207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47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43AF-0A3C-2527-B56F-E9E0BA06F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BF406-65E1-E79A-A3D0-E39594316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BC69F-1AE8-5E72-6631-DC17AA3B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F18B5-9EEF-95C3-6BBF-498FCF66A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9D626-D5BC-2BB9-02E3-C2C2C99F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5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E2057-34F1-9E4D-9C8E-1633B0A4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07F6B-014F-0A26-7138-4FB83B431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DA9EF-7E21-B209-34FB-823FCCE7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F3D5D-4E1F-D26D-9DBD-3153DD09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FBF7F-83E0-080D-9CD8-81EB9D16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6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19C1DF-E126-709E-BCE7-EF4BA9BC8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0003C-5B57-145C-E7FD-F4F3E0B9A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F5BF-B02F-2451-8192-002200E0E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2BCCD-7D93-813E-4609-CAC90EF1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C4410-A8A6-F14A-229B-475C4511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4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333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20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2687-A958-2F6C-F130-6641DD36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CCFFC-6189-301E-7A9B-CFC0497E1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700D0-4D7F-36D4-1C45-6B2EB4FF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63AC9-06E9-D53B-B5E8-EE4561A67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76475-D94F-A5BC-4F6C-80A5F470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1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44C8-B9CB-BF13-E9C9-9DE77A88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7AB3E-A179-41F1-8EAF-9B346C676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22392-F804-0D17-D0F8-9E029246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0DD4A-02D3-C396-1997-F8F13566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ED65C-6B73-B34B-4E26-F3164228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4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33F3-6943-E91B-1EF9-4FDB8DEE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E7FEA-1479-439F-1211-DB4C595E1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F289A-93F5-3E4C-3CB3-7BEEC5D21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EFE7B-5EA0-80BE-E999-5CF899BD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F942B-7090-7C26-F965-504608A5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DA37A-4654-B3C0-CB3A-49430DCA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E64F-C174-7A63-4BA9-B9600070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75570-8E2A-FCCC-2F81-0539010F7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0669C-40ED-B595-1205-79396CC9C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4B2E-0B42-8C60-7D77-0A92B577C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31224-76CD-C82C-DBC4-B7E53C0EF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DADFDE-DD95-9E24-2A03-F4C64940D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833C6-56F3-B018-462D-D8FAED6E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CD693-5B5B-8A18-0D8A-DD9EDC48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0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72D0-0C7C-2773-AE25-80DACE1C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0D552-0EF5-BBFD-7A1E-BFC3049CA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80054-97E6-DCFA-8B2A-426853AA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08C0C-8851-0F64-2B5C-C4A10DDC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2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15155-2610-C857-DEB4-7C6430E4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7342BF-D265-E64E-D8B4-3116F124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FBA04-4857-65BE-5575-72302CB1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6C8F1-129D-C76B-A93E-25171B9C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10505-8DC4-4AB2-4CAF-FE99E44AA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E630A-1BD5-3F64-AA5E-1B529B42F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7AF8-275E-F7C4-EC64-5EB1CD5B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56949-358D-1F54-4714-4559BB66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5F179-912C-9DCC-5E23-DEE135CD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2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4B496-67CC-C5BC-68F1-28B238F35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27ACD-00CE-F458-3473-86A75D258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F9BBF-638C-EEEC-C525-8E996E392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C8817-CD2D-C2A4-212C-3C380D000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F11B7-BAA1-2B84-1991-31A25A0DC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3BBC1-F930-3FAC-92B9-1DEA6600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009C7-D470-FD81-D17E-C3DD8CEA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E93E0-3DDA-E6E6-457B-A6FA248B0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86E05-A25C-55B1-C136-53E29B4E6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4D053-9E81-4E13-B0FB-5466F90118A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14FC3-740A-ACDD-0C9A-E3954146A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07ECF-D394-6981-42CE-76BB9BF80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D17AF-BC97-4A72-9202-6DBC5306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7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2.GIF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>
            <a:fillRect/>
          </a:stretch>
        </p:blipFill>
        <p:spPr>
          <a:xfrm rot="5400000">
            <a:off x="2794904" y="-2561755"/>
            <a:ext cx="6865153" cy="12192001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>
              <a:fillRect/>
            </a:stretch>
          </p:blipFill>
          <p:spPr>
            <a:xfrm>
              <a:off x="7393940" y="4404304"/>
              <a:ext cx="3448685" cy="2740660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>
                <a:fillRect/>
              </a:stretch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/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>
                  <a:fillRect/>
                </a:stretch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>
                  <a:fillRect/>
                </a:stretch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>
                <a:fillRect/>
              </a:stretch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>
                <a:fillRect/>
              </a:stretch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>
            <a:fillRect/>
          </a:stretch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557767" y="1541145"/>
            <a:ext cx="8709436" cy="304698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endParaRPr lang="en-US" altLang="en-GB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GB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vi-VN" altLang="en-GB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ĐÃ ĐẾN VỚI </a:t>
            </a:r>
          </a:p>
          <a:p>
            <a:pPr algn="ctr"/>
            <a:r>
              <a:rPr lang="en-US" altLang="en-GB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GB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 HÔM NAY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153466" y="1029223"/>
            <a:ext cx="6964816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GB" sz="36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GB" sz="36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CẨM VŨ</a:t>
            </a:r>
          </a:p>
          <a:p>
            <a:pPr algn="ctr"/>
            <a:r>
              <a:rPr lang="en-US" altLang="en-GB" sz="36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4D</a:t>
            </a:r>
            <a:endParaRPr lang="vi-VN" altLang="en-GB" sz="3600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58505-0F09-0529-A41A-D1B8C8CE4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9EC0B7-8B81-CE50-CCBB-E221E6C66EA5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02080-8554-7E0F-2439-4AAB24A73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5985980" cy="5755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829C8D-6C10-93F1-4FE7-C386B88E1614}"/>
              </a:ext>
            </a:extLst>
          </p:cNvPr>
          <p:cNvGrpSpPr/>
          <p:nvPr/>
        </p:nvGrpSpPr>
        <p:grpSpPr>
          <a:xfrm>
            <a:off x="5548755" y="1730841"/>
            <a:ext cx="152400" cy="3697066"/>
            <a:chOff x="5562600" y="2246534"/>
            <a:chExt cx="152400" cy="3697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913522-E508-2DDF-F652-1DD200C2D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88C1DC2-9F93-B291-B4C8-B696E6DB2B4F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489B740-1402-B3E9-CE97-3743778EA08C}"/>
              </a:ext>
            </a:extLst>
          </p:cNvPr>
          <p:cNvSpPr/>
          <p:nvPr/>
        </p:nvSpPr>
        <p:spPr>
          <a:xfrm rot="19795885">
            <a:off x="5761105" y="30372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487AFB-B75E-5A86-8DCC-B0E8C017D71D}"/>
              </a:ext>
            </a:extLst>
          </p:cNvPr>
          <p:cNvSpPr/>
          <p:nvPr/>
        </p:nvSpPr>
        <p:spPr>
          <a:xfrm rot="15816684">
            <a:off x="6174050" y="2947428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1A03B5-414D-471A-8EEC-CC84FFF50D5E}"/>
              </a:ext>
            </a:extLst>
          </p:cNvPr>
          <p:cNvSpPr/>
          <p:nvPr/>
        </p:nvSpPr>
        <p:spPr>
          <a:xfrm rot="16126610">
            <a:off x="6200624" y="3012324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E71FAD-AF6D-C911-A3CC-E87B960FBA23}"/>
              </a:ext>
            </a:extLst>
          </p:cNvPr>
          <p:cNvSpPr/>
          <p:nvPr/>
        </p:nvSpPr>
        <p:spPr>
          <a:xfrm rot="16306038">
            <a:off x="6218085" y="3050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6A051F04-A36C-F25A-723F-0A999D3201C7}"/>
              </a:ext>
            </a:extLst>
          </p:cNvPr>
          <p:cNvSpPr/>
          <p:nvPr/>
        </p:nvSpPr>
        <p:spPr>
          <a:xfrm>
            <a:off x="7197090" y="15240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9C4689-1D8B-6149-7FFE-36DBCAF375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52" y="818859"/>
            <a:ext cx="2383484" cy="781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13339A-8834-2B10-18A2-5A99FFF62A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1602038"/>
            <a:ext cx="2383484" cy="781341"/>
          </a:xfrm>
          <a:prstGeom prst="rect">
            <a:avLst/>
          </a:prstGeom>
        </p:spPr>
      </p:pic>
      <p:sp>
        <p:nvSpPr>
          <p:cNvPr id="18" name="Rounded Rectangle 61">
            <a:extLst>
              <a:ext uri="{FF2B5EF4-FFF2-40B4-BE49-F238E27FC236}">
                <a16:creationId xmlns:a16="http://schemas.microsoft.com/office/drawing/2014/main" id="{6ADEC2DA-764D-1019-847B-6B04D89FA954}"/>
              </a:ext>
            </a:extLst>
          </p:cNvPr>
          <p:cNvSpPr/>
          <p:nvPr/>
        </p:nvSpPr>
        <p:spPr>
          <a:xfrm>
            <a:off x="8123555" y="971550"/>
            <a:ext cx="198628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5C2E24-1F0A-D416-5FAE-1FED77D85B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>
            <a:fillRect/>
          </a:stretch>
        </p:blipFill>
        <p:spPr>
          <a:xfrm>
            <a:off x="7898464" y="3591687"/>
            <a:ext cx="2383484" cy="893937"/>
          </a:xfrm>
          <a:prstGeom prst="rect">
            <a:avLst/>
          </a:prstGeom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34D9F8FD-4388-4AF0-159C-666EC27D5D49}"/>
              </a:ext>
            </a:extLst>
          </p:cNvPr>
          <p:cNvSpPr/>
          <p:nvPr/>
        </p:nvSpPr>
        <p:spPr>
          <a:xfrm>
            <a:off x="8532495" y="2836545"/>
            <a:ext cx="1955165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9C120C-1670-C309-0C26-65431F04C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4695999"/>
            <a:ext cx="2731499" cy="646049"/>
          </a:xfrm>
          <a:prstGeom prst="rect">
            <a:avLst/>
          </a:prstGeom>
        </p:spPr>
      </p:pic>
      <p:sp>
        <p:nvSpPr>
          <p:cNvPr id="23" name="Rounded Rectangle 61">
            <a:extLst>
              <a:ext uri="{FF2B5EF4-FFF2-40B4-BE49-F238E27FC236}">
                <a16:creationId xmlns:a16="http://schemas.microsoft.com/office/drawing/2014/main" id="{002A309D-DA17-B3EA-92FB-A5744761C3CC}"/>
              </a:ext>
            </a:extLst>
          </p:cNvPr>
          <p:cNvSpPr/>
          <p:nvPr/>
        </p:nvSpPr>
        <p:spPr>
          <a:xfrm>
            <a:off x="8449310" y="4627880"/>
            <a:ext cx="1899285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05518C-110F-83ED-E6D1-E3C5E175C9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55" y="5782945"/>
            <a:ext cx="2764790" cy="645795"/>
          </a:xfrm>
          <a:prstGeom prst="rect">
            <a:avLst/>
          </a:prstGeom>
        </p:spPr>
      </p:pic>
      <p:sp>
        <p:nvSpPr>
          <p:cNvPr id="25" name="Rounded Rectangle 61">
            <a:extLst>
              <a:ext uri="{FF2B5EF4-FFF2-40B4-BE49-F238E27FC236}">
                <a16:creationId xmlns:a16="http://schemas.microsoft.com/office/drawing/2014/main" id="{263722D4-5559-7D5E-CF28-8C9DC0EA920F}"/>
              </a:ext>
            </a:extLst>
          </p:cNvPr>
          <p:cNvSpPr/>
          <p:nvPr/>
        </p:nvSpPr>
        <p:spPr>
          <a:xfrm>
            <a:off x="7642576" y="5714848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0323CE-BE08-992C-3613-7B5AED4AF950}"/>
              </a:ext>
            </a:extLst>
          </p:cNvPr>
          <p:cNvCxnSpPr/>
          <p:nvPr/>
        </p:nvCxnSpPr>
        <p:spPr>
          <a:xfrm>
            <a:off x="5624955" y="5997082"/>
            <a:ext cx="0" cy="431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61">
            <a:extLst>
              <a:ext uri="{FF2B5EF4-FFF2-40B4-BE49-F238E27FC236}">
                <a16:creationId xmlns:a16="http://schemas.microsoft.com/office/drawing/2014/main" id="{731CC67E-8B1F-330D-F261-944B1E5FCB10}"/>
              </a:ext>
            </a:extLst>
          </p:cNvPr>
          <p:cNvSpPr/>
          <p:nvPr/>
        </p:nvSpPr>
        <p:spPr>
          <a:xfrm>
            <a:off x="4799330" y="624840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378082-0975-6F67-FC3E-41B4EA10F1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284" y="5638282"/>
            <a:ext cx="2731499" cy="646049"/>
          </a:xfrm>
          <a:prstGeom prst="rect">
            <a:avLst/>
          </a:prstGeom>
        </p:spPr>
      </p:pic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B44800F8-40B1-4A0F-E763-DF0ED41A1EC9}"/>
              </a:ext>
            </a:extLst>
          </p:cNvPr>
          <p:cNvSpPr/>
          <p:nvPr/>
        </p:nvSpPr>
        <p:spPr>
          <a:xfrm>
            <a:off x="1917700" y="5607685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7EBCB3-32C7-E6B9-27BB-C618F84E72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57" y="4781858"/>
            <a:ext cx="2731499" cy="646049"/>
          </a:xfrm>
          <a:prstGeom prst="rect">
            <a:avLst/>
          </a:prstGeom>
        </p:spPr>
      </p:pic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6ABE921A-BC00-3A70-34F9-328FDAB151ED}"/>
              </a:ext>
            </a:extLst>
          </p:cNvPr>
          <p:cNvSpPr/>
          <p:nvPr/>
        </p:nvSpPr>
        <p:spPr>
          <a:xfrm>
            <a:off x="843280" y="472186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B06AB1F-3EF7-52A1-7EB9-0673860E1C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>
            <a:fillRect/>
          </a:stretch>
        </p:blipFill>
        <p:spPr>
          <a:xfrm>
            <a:off x="847541" y="3619861"/>
            <a:ext cx="2383484" cy="893937"/>
          </a:xfrm>
          <a:prstGeom prst="rect">
            <a:avLst/>
          </a:prstGeom>
        </p:spPr>
      </p:pic>
      <p:sp>
        <p:nvSpPr>
          <p:cNvPr id="35" name="Rounded Rectangle 61">
            <a:extLst>
              <a:ext uri="{FF2B5EF4-FFF2-40B4-BE49-F238E27FC236}">
                <a16:creationId xmlns:a16="http://schemas.microsoft.com/office/drawing/2014/main" id="{C9C6E09F-A1C6-DAF5-B80C-8302702B3DB6}"/>
              </a:ext>
            </a:extLst>
          </p:cNvPr>
          <p:cNvSpPr/>
          <p:nvPr/>
        </p:nvSpPr>
        <p:spPr>
          <a:xfrm>
            <a:off x="1005840" y="2921635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649B4AB-A849-160C-4B84-6EC13B59B3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432" y="1659439"/>
            <a:ext cx="2383484" cy="781341"/>
          </a:xfrm>
          <a:prstGeom prst="rect">
            <a:avLst/>
          </a:prstGeom>
        </p:spPr>
      </p:pic>
      <p:sp>
        <p:nvSpPr>
          <p:cNvPr id="40" name="Rounded Rectangle 61">
            <a:extLst>
              <a:ext uri="{FF2B5EF4-FFF2-40B4-BE49-F238E27FC236}">
                <a16:creationId xmlns:a16="http://schemas.microsoft.com/office/drawing/2014/main" id="{BB7ECE89-F9FA-2912-43C0-784AFDF4CD7F}"/>
              </a:ext>
            </a:extLst>
          </p:cNvPr>
          <p:cNvSpPr/>
          <p:nvPr/>
        </p:nvSpPr>
        <p:spPr>
          <a:xfrm>
            <a:off x="1704589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5138543-2E99-525D-851F-33B497262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7395" y="822325"/>
            <a:ext cx="2413000" cy="781050"/>
          </a:xfrm>
          <a:prstGeom prst="rect">
            <a:avLst/>
          </a:prstGeom>
        </p:spPr>
      </p:pic>
      <p:sp>
        <p:nvSpPr>
          <p:cNvPr id="44" name="Rounded Rectangle 61">
            <a:extLst>
              <a:ext uri="{FF2B5EF4-FFF2-40B4-BE49-F238E27FC236}">
                <a16:creationId xmlns:a16="http://schemas.microsoft.com/office/drawing/2014/main" id="{F0F63421-1BE2-0940-DE6E-EBA8BC99EF1E}"/>
              </a:ext>
            </a:extLst>
          </p:cNvPr>
          <p:cNvSpPr/>
          <p:nvPr/>
        </p:nvSpPr>
        <p:spPr>
          <a:xfrm>
            <a:off x="2536825" y="133985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61">
            <a:extLst>
              <a:ext uri="{FF2B5EF4-FFF2-40B4-BE49-F238E27FC236}">
                <a16:creationId xmlns:a16="http://schemas.microsoft.com/office/drawing/2014/main" id="{FF269496-A743-E5AB-9F9B-B12BC23F6E2C}"/>
              </a:ext>
            </a:extLst>
          </p:cNvPr>
          <p:cNvSpPr/>
          <p:nvPr/>
        </p:nvSpPr>
        <p:spPr>
          <a:xfrm>
            <a:off x="4704715" y="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12C975-BFF1-5BCF-4A29-817415326CDE}"/>
              </a:ext>
            </a:extLst>
          </p:cNvPr>
          <p:cNvCxnSpPr/>
          <p:nvPr/>
        </p:nvCxnSpPr>
        <p:spPr>
          <a:xfrm>
            <a:off x="5619963" y="513707"/>
            <a:ext cx="0" cy="7705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571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98EBF-5263-5A98-6FAD-3186809A5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5EEBB6E-165E-2440-5880-B38BB15D16EC}"/>
              </a:ext>
            </a:extLst>
          </p:cNvPr>
          <p:cNvSpPr/>
          <p:nvPr/>
        </p:nvSpPr>
        <p:spPr>
          <a:xfrm>
            <a:off x="228600" y="0"/>
            <a:ext cx="11734800" cy="6655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图片 6">
            <a:extLst>
              <a:ext uri="{FF2B5EF4-FFF2-40B4-BE49-F238E27FC236}">
                <a16:creationId xmlns:a16="http://schemas.microsoft.com/office/drawing/2014/main" id="{1AB43469-049A-C106-D231-F2EBD2A75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3267720" y="3463485"/>
            <a:ext cx="4980289" cy="3157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B66F9D-6785-F0B4-1FD8-9A254232D10C}"/>
              </a:ext>
            </a:extLst>
          </p:cNvPr>
          <p:cNvSpPr txBox="1"/>
          <p:nvPr/>
        </p:nvSpPr>
        <p:spPr>
          <a:xfrm>
            <a:off x="3825335" y="4389396"/>
            <a:ext cx="363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lang="en-US" sz="3600" b="1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60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040437-B46A-F53A-75F5-0112E4F9D082}"/>
              </a:ext>
            </a:extLst>
          </p:cNvPr>
          <p:cNvSpPr txBox="1"/>
          <p:nvPr/>
        </p:nvSpPr>
        <p:spPr>
          <a:xfrm>
            <a:off x="3825335" y="5070212"/>
            <a:ext cx="347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 giây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0EEFEC4-71AC-B5E4-9EF2-637C38FA7735}"/>
              </a:ext>
            </a:extLst>
          </p:cNvPr>
          <p:cNvSpPr/>
          <p:nvPr/>
        </p:nvSpPr>
        <p:spPr>
          <a:xfrm>
            <a:off x="1292748" y="550041"/>
            <a:ext cx="9372142" cy="2935209"/>
          </a:xfrm>
          <a:prstGeom prst="roundRect">
            <a:avLst/>
          </a:prstGeom>
          <a:solidFill>
            <a:srgbClr val="6B7FFF">
              <a:lumMod val="20000"/>
              <a:lumOff val="80000"/>
            </a:srgbClr>
          </a:solidFill>
          <a:ln w="25400" cap="flat" cmpd="sng" algn="ctr">
            <a:solidFill>
              <a:srgbClr val="FFCE00"/>
            </a:solidFill>
            <a:prstDash val="solid"/>
          </a:ln>
          <a:effectLst/>
        </p:spPr>
        <p:txBody>
          <a:bodyPr rtlCol="0" anchor="ctr"/>
          <a:lstStyle/>
          <a:p>
            <a:pPr algn="ctr" defTabSz="2321662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A1640"/>
                </a:solidFill>
                <a:sym typeface="Arial"/>
              </a:rPr>
              <a:t>Nhận xét: </a:t>
            </a:r>
          </a:p>
          <a:p>
            <a:pPr marL="380898" lvl="2" indent="-380898" algn="just" defTabSz="2321662">
              <a:lnSpc>
                <a:spcPct val="150000"/>
              </a:lnSpc>
              <a:spcBef>
                <a:spcPts val="201"/>
              </a:spcBef>
              <a:spcAft>
                <a:spcPts val="201"/>
              </a:spcAft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400" kern="0">
                <a:solidFill>
                  <a:srgbClr val="0A1640"/>
                </a:solidFill>
                <a:sym typeface="Arial"/>
              </a:rPr>
              <a:t>T</a:t>
            </a:r>
            <a:r>
              <a:rPr lang="vi-VN" sz="2400" kern="0"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hời gian kim giây đi từ một vạch đến vạch tiếp liền là 1 giây</a:t>
            </a:r>
            <a:r>
              <a:rPr lang="en-US" sz="2400" kern="0"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lang="vi-VN" sz="2400" kern="0"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  <a:p>
            <a:pPr marL="380898" lvl="2" indent="-380898" algn="just" defTabSz="2321662">
              <a:lnSpc>
                <a:spcPct val="150000"/>
              </a:lnSpc>
              <a:spcBef>
                <a:spcPts val="201"/>
              </a:spcBef>
              <a:spcAft>
                <a:spcPts val="201"/>
              </a:spcAft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400" kern="0"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</a:t>
            </a:r>
            <a:r>
              <a:rPr lang="vi-VN" sz="2400" kern="0"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hời gian kim giây đi hết 1 vòng </a:t>
            </a:r>
            <a:r>
              <a:rPr lang="en-US" sz="2400" kern="0"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quanh </a:t>
            </a:r>
            <a:r>
              <a:rPr lang="vi-VN" sz="2400" kern="0"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đồng hồ là </a:t>
            </a:r>
            <a:r>
              <a:rPr lang="en-US" sz="2400" kern="0"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60 giây</a:t>
            </a:r>
            <a:r>
              <a:rPr lang="vi-VN" sz="2400" kern="0"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400" kern="0"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khi đó kim phút nhích lên một vạch tương ứng là 1 phút.</a:t>
            </a:r>
            <a:endParaRPr lang="vi-VN" sz="2400" kern="0" dirty="0"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7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903" y="3825551"/>
            <a:ext cx="103621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>
                <a:latin typeface="Times New Roman" panose="02020603050405020304" pitchFamily="18" charset="0"/>
                <a:ea typeface="Calibri" panose="020F0502020204030204" pitchFamily="34" charset="0"/>
              </a:rPr>
              <a:t>Giây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3200" b="1">
                <a:latin typeface="Times New Roman" panose="02020603050405020304" pitchFamily="18" charset="0"/>
              </a:rPr>
              <a:t>- Giây được dùng để đo lường, tính toán các sự việc diễn        ra trong thời gian nhanh, ngắn.</a:t>
            </a:r>
          </a:p>
          <a:p>
            <a:r>
              <a:rPr lang="en-US" sz="3200" b="1">
                <a:latin typeface="Times New Roman" panose="02020603050405020304" pitchFamily="18" charset="0"/>
              </a:rPr>
              <a:t>- Giây là đơn vị đo thời gian quan trọng trong hầu hết các các lĩnh vực của cuộc sống.</a:t>
            </a:r>
            <a:endParaRPr lang="en-US" sz="4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9E5969-E4FE-8894-70C3-CD95B38D1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76" y="55983"/>
            <a:ext cx="4704748" cy="37695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677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-631144" y="776537"/>
            <a:ext cx="11734800" cy="6655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20" name="图片 6">
            <a:extLst>
              <a:ext uri="{FF2B5EF4-FFF2-40B4-BE49-F238E27FC236}">
                <a16:creationId xmlns:a16="http://schemas.microsoft.com/office/drawing/2014/main" id="{54142071-6BED-4009-A5A8-5BBBBC73A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3548688" y="1130034"/>
            <a:ext cx="4980289" cy="37700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6FFA5-A0F8-429D-AC71-73625BB0DA37}"/>
              </a:ext>
            </a:extLst>
          </p:cNvPr>
          <p:cNvSpPr txBox="1"/>
          <p:nvPr/>
        </p:nvSpPr>
        <p:spPr>
          <a:xfrm>
            <a:off x="4312606" y="2488010"/>
            <a:ext cx="348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60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27AF2B-B5BD-4E2E-966B-B1657A914646}"/>
              </a:ext>
            </a:extLst>
          </p:cNvPr>
          <p:cNvSpPr txBox="1"/>
          <p:nvPr/>
        </p:nvSpPr>
        <p:spPr>
          <a:xfrm>
            <a:off x="4240196" y="3348200"/>
            <a:ext cx="336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9" name="Google Shape;3743;p50">
            <a:extLst>
              <a:ext uri="{FF2B5EF4-FFF2-40B4-BE49-F238E27FC236}">
                <a16:creationId xmlns:a16="http://schemas.microsoft.com/office/drawing/2014/main" id="{7E2E2B45-63D1-48E7-A956-7A1A0E88EE3C}"/>
              </a:ext>
            </a:extLst>
          </p:cNvPr>
          <p:cNvGrpSpPr/>
          <p:nvPr/>
        </p:nvGrpSpPr>
        <p:grpSpPr>
          <a:xfrm rot="16200000">
            <a:off x="3219854" y="4489631"/>
            <a:ext cx="657669" cy="1527834"/>
            <a:chOff x="1344025" y="2374725"/>
            <a:chExt cx="585875" cy="1000700"/>
          </a:xfrm>
        </p:grpSpPr>
        <p:sp>
          <p:nvSpPr>
            <p:cNvPr id="30" name="Google Shape;3744;p50">
              <a:extLst>
                <a:ext uri="{FF2B5EF4-FFF2-40B4-BE49-F238E27FC236}">
                  <a16:creationId xmlns:a16="http://schemas.microsoft.com/office/drawing/2014/main" id="{F18242D5-6CA6-4F8B-9505-66B590CCCA6A}"/>
                </a:ext>
              </a:extLst>
            </p:cNvPr>
            <p:cNvSpPr/>
            <p:nvPr/>
          </p:nvSpPr>
          <p:spPr>
            <a:xfrm>
              <a:off x="1344025" y="2374725"/>
              <a:ext cx="585875" cy="1000700"/>
            </a:xfrm>
            <a:custGeom>
              <a:avLst/>
              <a:gdLst/>
              <a:ahLst/>
              <a:cxnLst/>
              <a:rect l="l" t="t" r="r" b="b"/>
              <a:pathLst>
                <a:path w="23435" h="40028" extrusionOk="0">
                  <a:moveTo>
                    <a:pt x="2595" y="1079"/>
                  </a:moveTo>
                  <a:lnTo>
                    <a:pt x="2595" y="1079"/>
                  </a:lnTo>
                  <a:cubicBezTo>
                    <a:pt x="4112" y="1929"/>
                    <a:pt x="5787" y="2553"/>
                    <a:pt x="7314" y="3368"/>
                  </a:cubicBezTo>
                  <a:cubicBezTo>
                    <a:pt x="8217" y="3858"/>
                    <a:pt x="9112" y="4366"/>
                    <a:pt x="9991" y="4902"/>
                  </a:cubicBezTo>
                  <a:cubicBezTo>
                    <a:pt x="10548" y="5240"/>
                    <a:pt x="11307" y="5943"/>
                    <a:pt x="11984" y="5995"/>
                  </a:cubicBezTo>
                  <a:cubicBezTo>
                    <a:pt x="12030" y="5999"/>
                    <a:pt x="12076" y="6001"/>
                    <a:pt x="12123" y="6001"/>
                  </a:cubicBezTo>
                  <a:cubicBezTo>
                    <a:pt x="13400" y="6001"/>
                    <a:pt x="15085" y="4742"/>
                    <a:pt x="16163" y="4229"/>
                  </a:cubicBezTo>
                  <a:cubicBezTo>
                    <a:pt x="18149" y="3298"/>
                    <a:pt x="20159" y="2388"/>
                    <a:pt x="22120" y="1403"/>
                  </a:cubicBezTo>
                  <a:lnTo>
                    <a:pt x="22120" y="1403"/>
                  </a:lnTo>
                  <a:cubicBezTo>
                    <a:pt x="19810" y="8278"/>
                    <a:pt x="17592" y="15176"/>
                    <a:pt x="15472" y="22111"/>
                  </a:cubicBezTo>
                  <a:cubicBezTo>
                    <a:pt x="15373" y="22422"/>
                    <a:pt x="15639" y="22759"/>
                    <a:pt x="15961" y="22759"/>
                  </a:cubicBezTo>
                  <a:cubicBezTo>
                    <a:pt x="15962" y="22759"/>
                    <a:pt x="15964" y="22759"/>
                    <a:pt x="15966" y="22759"/>
                  </a:cubicBezTo>
                  <a:cubicBezTo>
                    <a:pt x="17940" y="22713"/>
                    <a:pt x="19913" y="22664"/>
                    <a:pt x="21887" y="22619"/>
                  </a:cubicBezTo>
                  <a:lnTo>
                    <a:pt x="21887" y="22619"/>
                  </a:lnTo>
                  <a:cubicBezTo>
                    <a:pt x="18855" y="28230"/>
                    <a:pt x="15373" y="33555"/>
                    <a:pt x="11444" y="38570"/>
                  </a:cubicBezTo>
                  <a:cubicBezTo>
                    <a:pt x="8622" y="33058"/>
                    <a:pt x="5367" y="27799"/>
                    <a:pt x="1696" y="22812"/>
                  </a:cubicBezTo>
                  <a:lnTo>
                    <a:pt x="1696" y="22812"/>
                  </a:lnTo>
                  <a:cubicBezTo>
                    <a:pt x="3843" y="22844"/>
                    <a:pt x="5992" y="22883"/>
                    <a:pt x="8136" y="22918"/>
                  </a:cubicBezTo>
                  <a:cubicBezTo>
                    <a:pt x="8137" y="22918"/>
                    <a:pt x="8139" y="22918"/>
                    <a:pt x="8141" y="22918"/>
                  </a:cubicBezTo>
                  <a:cubicBezTo>
                    <a:pt x="8477" y="22918"/>
                    <a:pt x="8710" y="22588"/>
                    <a:pt x="8629" y="22272"/>
                  </a:cubicBezTo>
                  <a:cubicBezTo>
                    <a:pt x="6841" y="15215"/>
                    <a:pt x="5194" y="7903"/>
                    <a:pt x="2595" y="1079"/>
                  </a:cubicBezTo>
                  <a:close/>
                  <a:moveTo>
                    <a:pt x="2007" y="0"/>
                  </a:moveTo>
                  <a:cubicBezTo>
                    <a:pt x="1772" y="0"/>
                    <a:pt x="1709" y="258"/>
                    <a:pt x="1709" y="465"/>
                  </a:cubicBezTo>
                  <a:cubicBezTo>
                    <a:pt x="2567" y="4066"/>
                    <a:pt x="3550" y="7636"/>
                    <a:pt x="4549" y="11198"/>
                  </a:cubicBezTo>
                  <a:cubicBezTo>
                    <a:pt x="5547" y="14756"/>
                    <a:pt x="6563" y="18312"/>
                    <a:pt x="7483" y="21888"/>
                  </a:cubicBezTo>
                  <a:cubicBezTo>
                    <a:pt x="5215" y="21849"/>
                    <a:pt x="2948" y="21810"/>
                    <a:pt x="683" y="21772"/>
                  </a:cubicBezTo>
                  <a:cubicBezTo>
                    <a:pt x="682" y="21772"/>
                    <a:pt x="680" y="21772"/>
                    <a:pt x="678" y="21772"/>
                  </a:cubicBezTo>
                  <a:cubicBezTo>
                    <a:pt x="324" y="21772"/>
                    <a:pt x="0" y="22225"/>
                    <a:pt x="236" y="22541"/>
                  </a:cubicBezTo>
                  <a:cubicBezTo>
                    <a:pt x="4305" y="27968"/>
                    <a:pt x="7867" y="33717"/>
                    <a:pt x="10911" y="39773"/>
                  </a:cubicBezTo>
                  <a:cubicBezTo>
                    <a:pt x="10992" y="39933"/>
                    <a:pt x="11186" y="40028"/>
                    <a:pt x="11373" y="40028"/>
                  </a:cubicBezTo>
                  <a:cubicBezTo>
                    <a:pt x="11504" y="40028"/>
                    <a:pt x="11632" y="39981"/>
                    <a:pt x="11715" y="39876"/>
                  </a:cubicBezTo>
                  <a:cubicBezTo>
                    <a:pt x="16082" y="34388"/>
                    <a:pt x="19919" y="28540"/>
                    <a:pt x="23203" y="22350"/>
                  </a:cubicBezTo>
                  <a:cubicBezTo>
                    <a:pt x="23378" y="22018"/>
                    <a:pt x="23164" y="21577"/>
                    <a:pt x="22768" y="21577"/>
                  </a:cubicBezTo>
                  <a:cubicBezTo>
                    <a:pt x="22765" y="21577"/>
                    <a:pt x="22761" y="21577"/>
                    <a:pt x="22758" y="21577"/>
                  </a:cubicBezTo>
                  <a:cubicBezTo>
                    <a:pt x="20727" y="21624"/>
                    <a:pt x="18699" y="21673"/>
                    <a:pt x="16664" y="21719"/>
                  </a:cubicBezTo>
                  <a:cubicBezTo>
                    <a:pt x="18787" y="14806"/>
                    <a:pt x="21002" y="7921"/>
                    <a:pt x="23305" y="1068"/>
                  </a:cubicBezTo>
                  <a:cubicBezTo>
                    <a:pt x="23434" y="693"/>
                    <a:pt x="23127" y="448"/>
                    <a:pt x="22815" y="448"/>
                  </a:cubicBezTo>
                  <a:cubicBezTo>
                    <a:pt x="22693" y="448"/>
                    <a:pt x="22570" y="485"/>
                    <a:pt x="22473" y="568"/>
                  </a:cubicBezTo>
                  <a:cubicBezTo>
                    <a:pt x="22375" y="465"/>
                    <a:pt x="22237" y="392"/>
                    <a:pt x="22082" y="392"/>
                  </a:cubicBezTo>
                  <a:cubicBezTo>
                    <a:pt x="22015" y="392"/>
                    <a:pt x="21945" y="406"/>
                    <a:pt x="21873" y="437"/>
                  </a:cubicBezTo>
                  <a:cubicBezTo>
                    <a:pt x="20145" y="1188"/>
                    <a:pt x="18448" y="2024"/>
                    <a:pt x="16745" y="2828"/>
                  </a:cubicBezTo>
                  <a:cubicBezTo>
                    <a:pt x="15892" y="3234"/>
                    <a:pt x="15034" y="3636"/>
                    <a:pt x="14185" y="4038"/>
                  </a:cubicBezTo>
                  <a:cubicBezTo>
                    <a:pt x="13821" y="4208"/>
                    <a:pt x="13451" y="4380"/>
                    <a:pt x="13088" y="4556"/>
                  </a:cubicBezTo>
                  <a:cubicBezTo>
                    <a:pt x="12753" y="4774"/>
                    <a:pt x="12438" y="4881"/>
                    <a:pt x="12143" y="4881"/>
                  </a:cubicBezTo>
                  <a:cubicBezTo>
                    <a:pt x="11790" y="4881"/>
                    <a:pt x="11465" y="4728"/>
                    <a:pt x="11165" y="4423"/>
                  </a:cubicBezTo>
                  <a:cubicBezTo>
                    <a:pt x="9564" y="3816"/>
                    <a:pt x="8002" y="2560"/>
                    <a:pt x="6454" y="1788"/>
                  </a:cubicBezTo>
                  <a:cubicBezTo>
                    <a:pt x="5049" y="1093"/>
                    <a:pt x="3618" y="321"/>
                    <a:pt x="2073" y="7"/>
                  </a:cubicBezTo>
                  <a:cubicBezTo>
                    <a:pt x="2050" y="2"/>
                    <a:pt x="2027" y="0"/>
                    <a:pt x="2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2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745;p50">
              <a:extLst>
                <a:ext uri="{FF2B5EF4-FFF2-40B4-BE49-F238E27FC236}">
                  <a16:creationId xmlns:a16="http://schemas.microsoft.com/office/drawing/2014/main" id="{43F8AEB3-0AF0-4077-95EC-96014B4F2424}"/>
                </a:ext>
              </a:extLst>
            </p:cNvPr>
            <p:cNvSpPr/>
            <p:nvPr/>
          </p:nvSpPr>
          <p:spPr>
            <a:xfrm>
              <a:off x="1386400" y="2401700"/>
              <a:ext cx="510650" cy="937300"/>
            </a:xfrm>
            <a:custGeom>
              <a:avLst/>
              <a:gdLst/>
              <a:ahLst/>
              <a:cxnLst/>
              <a:rect l="l" t="t" r="r" b="b"/>
              <a:pathLst>
                <a:path w="20426" h="37492" extrusionOk="0">
                  <a:moveTo>
                    <a:pt x="900" y="0"/>
                  </a:moveTo>
                  <a:lnTo>
                    <a:pt x="900" y="0"/>
                  </a:lnTo>
                  <a:cubicBezTo>
                    <a:pt x="3499" y="6824"/>
                    <a:pt x="5146" y="14136"/>
                    <a:pt x="6934" y="21193"/>
                  </a:cubicBezTo>
                  <a:cubicBezTo>
                    <a:pt x="7015" y="21509"/>
                    <a:pt x="6782" y="21839"/>
                    <a:pt x="6446" y="21839"/>
                  </a:cubicBezTo>
                  <a:cubicBezTo>
                    <a:pt x="6444" y="21839"/>
                    <a:pt x="6442" y="21839"/>
                    <a:pt x="6441" y="21839"/>
                  </a:cubicBezTo>
                  <a:cubicBezTo>
                    <a:pt x="4297" y="21804"/>
                    <a:pt x="2148" y="21765"/>
                    <a:pt x="1" y="21733"/>
                  </a:cubicBezTo>
                  <a:lnTo>
                    <a:pt x="1" y="21733"/>
                  </a:lnTo>
                  <a:cubicBezTo>
                    <a:pt x="3672" y="26720"/>
                    <a:pt x="6927" y="31979"/>
                    <a:pt x="9749" y="37491"/>
                  </a:cubicBezTo>
                  <a:cubicBezTo>
                    <a:pt x="13678" y="32476"/>
                    <a:pt x="17160" y="27151"/>
                    <a:pt x="20192" y="21540"/>
                  </a:cubicBezTo>
                  <a:lnTo>
                    <a:pt x="20192" y="21540"/>
                  </a:lnTo>
                  <a:cubicBezTo>
                    <a:pt x="18218" y="21585"/>
                    <a:pt x="16245" y="21634"/>
                    <a:pt x="14271" y="21680"/>
                  </a:cubicBezTo>
                  <a:cubicBezTo>
                    <a:pt x="14269" y="21680"/>
                    <a:pt x="14267" y="21680"/>
                    <a:pt x="14266" y="21680"/>
                  </a:cubicBezTo>
                  <a:cubicBezTo>
                    <a:pt x="13944" y="21680"/>
                    <a:pt x="13678" y="21343"/>
                    <a:pt x="13777" y="21032"/>
                  </a:cubicBezTo>
                  <a:cubicBezTo>
                    <a:pt x="15897" y="14097"/>
                    <a:pt x="18115" y="7199"/>
                    <a:pt x="20425" y="324"/>
                  </a:cubicBezTo>
                  <a:lnTo>
                    <a:pt x="20425" y="324"/>
                  </a:lnTo>
                  <a:cubicBezTo>
                    <a:pt x="18464" y="1309"/>
                    <a:pt x="16454" y="2219"/>
                    <a:pt x="14468" y="3150"/>
                  </a:cubicBezTo>
                  <a:cubicBezTo>
                    <a:pt x="13390" y="3663"/>
                    <a:pt x="11705" y="4922"/>
                    <a:pt x="10428" y="4922"/>
                  </a:cubicBezTo>
                  <a:cubicBezTo>
                    <a:pt x="10381" y="4922"/>
                    <a:pt x="10335" y="4920"/>
                    <a:pt x="10289" y="4916"/>
                  </a:cubicBezTo>
                  <a:cubicBezTo>
                    <a:pt x="9612" y="4864"/>
                    <a:pt x="8853" y="4161"/>
                    <a:pt x="8296" y="3823"/>
                  </a:cubicBezTo>
                  <a:cubicBezTo>
                    <a:pt x="7417" y="3287"/>
                    <a:pt x="6522" y="2779"/>
                    <a:pt x="5619" y="2289"/>
                  </a:cubicBezTo>
                  <a:cubicBezTo>
                    <a:pt x="4092" y="1474"/>
                    <a:pt x="2417" y="850"/>
                    <a:pt x="900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887EAC-2200-4573-917A-372CDBD71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192" y="4853812"/>
            <a:ext cx="1713124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3CC0A-A0B5-4A08-91C4-301870CD8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00052"/>
            <a:ext cx="1822862" cy="1072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A2F0B7-20BD-4582-B749-1D9B3B83D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79" y="4847698"/>
            <a:ext cx="1554615" cy="107298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3F8CA6C-3850-4489-AF10-CD8A332CF06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361927" y="-297513"/>
            <a:ext cx="1573053" cy="1427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4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188" y="154594"/>
            <a:ext cx="101425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800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74796" y="789271"/>
            <a:ext cx="816222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0" y="1540644"/>
            <a:ext cx="10058400" cy="425668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377440" y="3388093"/>
            <a:ext cx="2550695" cy="10010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30202" y="3097730"/>
            <a:ext cx="2550695" cy="10010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62965" y="3051208"/>
            <a:ext cx="5216892" cy="10491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60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20D06-D53A-8643-91D1-1AC230963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83D896-0AC7-0281-E575-36B32E0287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E1C01A-D406-605A-D569-311DDCA4721A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kern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94E17152-F007-F581-ACFF-4307DC0DD4BB}"/>
              </a:ext>
            </a:extLst>
          </p:cNvPr>
          <p:cNvGrpSpPr/>
          <p:nvPr/>
        </p:nvGrpSpPr>
        <p:grpSpPr>
          <a:xfrm>
            <a:off x="913900" y="-196462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FBB504EB-2367-F9F7-E309-E0095E1E4C56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76A86828-6172-BC9F-0FA1-E071D20C92C3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2F622725-8A96-7866-7045-A586D87C75D2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09C336EC-BE79-35B9-F611-33E4BED38E4A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76391BE7-AC83-6CAD-93B6-D17047B6191A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1" name="组合 3">
            <a:extLst>
              <a:ext uri="{FF2B5EF4-FFF2-40B4-BE49-F238E27FC236}">
                <a16:creationId xmlns:a16="http://schemas.microsoft.com/office/drawing/2014/main" id="{D0E1DF4C-E217-A5E3-BA24-893AC16C2B08}"/>
              </a:ext>
            </a:extLst>
          </p:cNvPr>
          <p:cNvGrpSpPr/>
          <p:nvPr/>
        </p:nvGrpSpPr>
        <p:grpSpPr>
          <a:xfrm flipH="1">
            <a:off x="972244" y="517677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09031018-5736-7A81-9F25-9C6FCB840B1C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F27900BF-81A8-361D-0CF5-F7C2D3BD5710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F23EBBA7-F29D-59CF-CCDE-F180BB60F352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7AEA95C4-18FC-8769-2EE4-CD8C9F69D006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F65FDCF6-0D87-5CDF-0DFC-49A56ABC4263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6E38D4-786F-03B8-B307-CA119F3AF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80" y="4922990"/>
            <a:ext cx="2260459" cy="2260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D39A1-B55F-E013-A41A-D4526382F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129" y="1189813"/>
            <a:ext cx="8852205" cy="2610605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7538A680-4877-1CE3-31E2-14141185F340}"/>
              </a:ext>
            </a:extLst>
          </p:cNvPr>
          <p:cNvSpPr/>
          <p:nvPr/>
        </p:nvSpPr>
        <p:spPr>
          <a:xfrm>
            <a:off x="3318364" y="3902098"/>
            <a:ext cx="5596370" cy="1744713"/>
          </a:xfrm>
          <a:prstGeom prst="roundRect">
            <a:avLst/>
          </a:prstGeom>
          <a:solidFill>
            <a:srgbClr val="D6D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 ĐÔI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188" y="154594"/>
            <a:ext cx="25362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630" y="1607419"/>
            <a:ext cx="32993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……. giây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899" y="2414337"/>
            <a:ext cx="3203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60 giây 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… .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5235" y="2395087"/>
            <a:ext cx="44646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5 giây 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……. giây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1381" y="1517583"/>
            <a:ext cx="45608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15 giây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……. giây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0303" y="2507381"/>
            <a:ext cx="32993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……. giây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9823" y="1562500"/>
            <a:ext cx="32993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……. giây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6551" y="1568918"/>
            <a:ext cx="569387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751797" y="750770"/>
            <a:ext cx="625643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65696" y="2433588"/>
            <a:ext cx="540619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4409" y="1511166"/>
            <a:ext cx="761747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3284" y="2492943"/>
            <a:ext cx="761747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0670" y="1491916"/>
            <a:ext cx="569387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39664" y="2367815"/>
            <a:ext cx="761747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</p:spTree>
    <p:extLst>
      <p:ext uri="{BB962C8B-B14F-4D97-AF65-F5344CB8AC3E}">
        <p14:creationId xmlns:p14="http://schemas.microsoft.com/office/powerpoint/2010/main" val="36091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B9A66FB-57D2-8467-4314-18B175148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21" y="3730075"/>
            <a:ext cx="2563487" cy="265475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BA74822-7A69-4EAD-35B6-845D41C5F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584" y="3020221"/>
            <a:ext cx="2381573" cy="370553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38C259D-3BD2-B28F-020F-BBCD6D981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3016209"/>
            <a:ext cx="2095284" cy="37095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1B8E976-FB5C-4D4B-08CD-F5AA022D8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627" y="1676858"/>
            <a:ext cx="7120745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7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>
            <a:fillRect/>
          </a:stretch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>
            <a:fillRect/>
          </a:stretch>
        </p:blipFill>
        <p:spPr>
          <a:xfrm>
            <a:off x="968785" y="1444625"/>
            <a:ext cx="9800597" cy="373827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/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>
              <a:fillRect/>
            </a:stretch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>
              <a:fillRect/>
            </a:stretch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>
            <a:fillRect/>
          </a:stretch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>
            <a:fillRect/>
          </a:stretch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>
            <a:fillRect/>
          </a:stretch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>
            <a:fillRect/>
          </a:stretch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>
            <a:fillRect/>
          </a:stretch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>
            <a:fillRect/>
          </a:stretch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682319"/>
            <a:ext cx="5541744" cy="1103472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080" y="2064081"/>
            <a:ext cx="1790369" cy="22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0977" y="-217066"/>
            <a:ext cx="2398278" cy="2398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DCF9D-CFB9-581F-B717-9209E99F2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CFFF2E-B545-BDF6-9EB4-FCCAA475A91B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4DC56-350F-F3DB-D1D7-633A84514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5985980" cy="5755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968717-E4B3-3615-7384-A23B67D29D14}"/>
              </a:ext>
            </a:extLst>
          </p:cNvPr>
          <p:cNvGrpSpPr/>
          <p:nvPr/>
        </p:nvGrpSpPr>
        <p:grpSpPr>
          <a:xfrm>
            <a:off x="5548755" y="1730841"/>
            <a:ext cx="152400" cy="3697066"/>
            <a:chOff x="5562600" y="2246534"/>
            <a:chExt cx="152400" cy="3697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3B569C-7464-A861-9583-C5B46DF38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FD814FD-AFDB-0FCD-2EBC-115E53298B94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1C3DB3F-CCB4-ABCB-B203-6603ADEAD72A}"/>
              </a:ext>
            </a:extLst>
          </p:cNvPr>
          <p:cNvSpPr/>
          <p:nvPr/>
        </p:nvSpPr>
        <p:spPr>
          <a:xfrm rot="19795885">
            <a:off x="5761105" y="30372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7E6C14-5FBE-B9AF-BF89-59C715F5FF0D}"/>
              </a:ext>
            </a:extLst>
          </p:cNvPr>
          <p:cNvSpPr/>
          <p:nvPr/>
        </p:nvSpPr>
        <p:spPr>
          <a:xfrm rot="15816684">
            <a:off x="6174050" y="2947428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9AF79C-73FF-E7F9-E573-251451C81B37}"/>
              </a:ext>
            </a:extLst>
          </p:cNvPr>
          <p:cNvSpPr/>
          <p:nvPr/>
        </p:nvSpPr>
        <p:spPr>
          <a:xfrm rot="16126610">
            <a:off x="6200624" y="3012324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FF320C6-E25D-375A-7F91-EFEA29D2E410}"/>
              </a:ext>
            </a:extLst>
          </p:cNvPr>
          <p:cNvSpPr/>
          <p:nvPr/>
        </p:nvSpPr>
        <p:spPr>
          <a:xfrm rot="16306038">
            <a:off x="6218085" y="3050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BD3AAD0E-D985-D88F-AEEB-2A23CE84ADE5}"/>
              </a:ext>
            </a:extLst>
          </p:cNvPr>
          <p:cNvSpPr/>
          <p:nvPr/>
        </p:nvSpPr>
        <p:spPr>
          <a:xfrm>
            <a:off x="7197090" y="15240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0B1A68-4244-F9B2-FF14-1E868962D5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52" y="818859"/>
            <a:ext cx="2383484" cy="781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49C24B-2EB2-3B4F-E167-6ED70C7A0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1602038"/>
            <a:ext cx="2383484" cy="781341"/>
          </a:xfrm>
          <a:prstGeom prst="rect">
            <a:avLst/>
          </a:prstGeom>
        </p:spPr>
      </p:pic>
      <p:sp>
        <p:nvSpPr>
          <p:cNvPr id="18" name="Rounded Rectangle 61">
            <a:extLst>
              <a:ext uri="{FF2B5EF4-FFF2-40B4-BE49-F238E27FC236}">
                <a16:creationId xmlns:a16="http://schemas.microsoft.com/office/drawing/2014/main" id="{3E1FE3EE-0115-3107-3414-DE9DFA17C185}"/>
              </a:ext>
            </a:extLst>
          </p:cNvPr>
          <p:cNvSpPr/>
          <p:nvPr/>
        </p:nvSpPr>
        <p:spPr>
          <a:xfrm>
            <a:off x="8123555" y="971550"/>
            <a:ext cx="198628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690E61-CE4B-D14C-552E-8D7FBB44F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>
            <a:fillRect/>
          </a:stretch>
        </p:blipFill>
        <p:spPr>
          <a:xfrm>
            <a:off x="7898464" y="3591687"/>
            <a:ext cx="2383484" cy="893937"/>
          </a:xfrm>
          <a:prstGeom prst="rect">
            <a:avLst/>
          </a:prstGeom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81B2EA4A-74DD-AEB0-E2BE-DDC9F0AD18F7}"/>
              </a:ext>
            </a:extLst>
          </p:cNvPr>
          <p:cNvSpPr/>
          <p:nvPr/>
        </p:nvSpPr>
        <p:spPr>
          <a:xfrm>
            <a:off x="8532495" y="2836545"/>
            <a:ext cx="1955165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724C84-8DF8-EF6B-C817-DC638C4614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4695999"/>
            <a:ext cx="2731499" cy="646049"/>
          </a:xfrm>
          <a:prstGeom prst="rect">
            <a:avLst/>
          </a:prstGeom>
        </p:spPr>
      </p:pic>
      <p:sp>
        <p:nvSpPr>
          <p:cNvPr id="23" name="Rounded Rectangle 61">
            <a:extLst>
              <a:ext uri="{FF2B5EF4-FFF2-40B4-BE49-F238E27FC236}">
                <a16:creationId xmlns:a16="http://schemas.microsoft.com/office/drawing/2014/main" id="{43E29AD7-15A2-B3E2-C74F-53C21EE1391F}"/>
              </a:ext>
            </a:extLst>
          </p:cNvPr>
          <p:cNvSpPr/>
          <p:nvPr/>
        </p:nvSpPr>
        <p:spPr>
          <a:xfrm>
            <a:off x="8449310" y="4627880"/>
            <a:ext cx="1899285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4793E9-DD1D-412B-FB1C-FC5FA1E63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55" y="5782945"/>
            <a:ext cx="2764790" cy="645795"/>
          </a:xfrm>
          <a:prstGeom prst="rect">
            <a:avLst/>
          </a:prstGeom>
        </p:spPr>
      </p:pic>
      <p:sp>
        <p:nvSpPr>
          <p:cNvPr id="25" name="Rounded Rectangle 61">
            <a:extLst>
              <a:ext uri="{FF2B5EF4-FFF2-40B4-BE49-F238E27FC236}">
                <a16:creationId xmlns:a16="http://schemas.microsoft.com/office/drawing/2014/main" id="{0D827685-54ED-8E3D-27E5-6AE05CA5B17C}"/>
              </a:ext>
            </a:extLst>
          </p:cNvPr>
          <p:cNvSpPr/>
          <p:nvPr/>
        </p:nvSpPr>
        <p:spPr>
          <a:xfrm>
            <a:off x="7642576" y="5714848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F892BB-E5BB-F055-97D0-2173D2AB1331}"/>
              </a:ext>
            </a:extLst>
          </p:cNvPr>
          <p:cNvCxnSpPr/>
          <p:nvPr/>
        </p:nvCxnSpPr>
        <p:spPr>
          <a:xfrm>
            <a:off x="5624955" y="5997082"/>
            <a:ext cx="0" cy="431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61">
            <a:extLst>
              <a:ext uri="{FF2B5EF4-FFF2-40B4-BE49-F238E27FC236}">
                <a16:creationId xmlns:a16="http://schemas.microsoft.com/office/drawing/2014/main" id="{8BE51737-F5C7-3519-1495-F8156E6D9843}"/>
              </a:ext>
            </a:extLst>
          </p:cNvPr>
          <p:cNvSpPr/>
          <p:nvPr/>
        </p:nvSpPr>
        <p:spPr>
          <a:xfrm>
            <a:off x="4799330" y="624840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72914B6-8EAF-07BE-1835-7A36AAFD7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284" y="5638282"/>
            <a:ext cx="2731499" cy="646049"/>
          </a:xfrm>
          <a:prstGeom prst="rect">
            <a:avLst/>
          </a:prstGeom>
        </p:spPr>
      </p:pic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23DF9D75-B5F9-4E52-82D0-2B3AD07D120B}"/>
              </a:ext>
            </a:extLst>
          </p:cNvPr>
          <p:cNvSpPr/>
          <p:nvPr/>
        </p:nvSpPr>
        <p:spPr>
          <a:xfrm>
            <a:off x="1917700" y="5607685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D9BF5D-8C33-A1D6-369B-DDF4F33CA9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57" y="4781858"/>
            <a:ext cx="2731499" cy="646049"/>
          </a:xfrm>
          <a:prstGeom prst="rect">
            <a:avLst/>
          </a:prstGeom>
        </p:spPr>
      </p:pic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F0C82D07-4273-2C7F-6804-6005A75A45CB}"/>
              </a:ext>
            </a:extLst>
          </p:cNvPr>
          <p:cNvSpPr/>
          <p:nvPr/>
        </p:nvSpPr>
        <p:spPr>
          <a:xfrm>
            <a:off x="843280" y="472186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E5AA418-4221-77B0-1ADD-C7C02B40EE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>
            <a:fillRect/>
          </a:stretch>
        </p:blipFill>
        <p:spPr>
          <a:xfrm>
            <a:off x="847541" y="3619861"/>
            <a:ext cx="2383484" cy="893937"/>
          </a:xfrm>
          <a:prstGeom prst="rect">
            <a:avLst/>
          </a:prstGeom>
        </p:spPr>
      </p:pic>
      <p:sp>
        <p:nvSpPr>
          <p:cNvPr id="35" name="Rounded Rectangle 61">
            <a:extLst>
              <a:ext uri="{FF2B5EF4-FFF2-40B4-BE49-F238E27FC236}">
                <a16:creationId xmlns:a16="http://schemas.microsoft.com/office/drawing/2014/main" id="{F1B5AB50-0B3A-AF7A-3AF8-FCC0D3303FBC}"/>
              </a:ext>
            </a:extLst>
          </p:cNvPr>
          <p:cNvSpPr/>
          <p:nvPr/>
        </p:nvSpPr>
        <p:spPr>
          <a:xfrm>
            <a:off x="1005840" y="2921635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6D77FA4-A2E9-3054-17E7-81BC35260C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432" y="1659439"/>
            <a:ext cx="2383484" cy="781341"/>
          </a:xfrm>
          <a:prstGeom prst="rect">
            <a:avLst/>
          </a:prstGeom>
        </p:spPr>
      </p:pic>
      <p:sp>
        <p:nvSpPr>
          <p:cNvPr id="40" name="Rounded Rectangle 61">
            <a:extLst>
              <a:ext uri="{FF2B5EF4-FFF2-40B4-BE49-F238E27FC236}">
                <a16:creationId xmlns:a16="http://schemas.microsoft.com/office/drawing/2014/main" id="{797E6934-335C-85E5-9249-D70748744CBB}"/>
              </a:ext>
            </a:extLst>
          </p:cNvPr>
          <p:cNvSpPr/>
          <p:nvPr/>
        </p:nvSpPr>
        <p:spPr>
          <a:xfrm>
            <a:off x="1704589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A9A3A30-2D66-DC0F-D861-B0374EE118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7395" y="822325"/>
            <a:ext cx="2413000" cy="781050"/>
          </a:xfrm>
          <a:prstGeom prst="rect">
            <a:avLst/>
          </a:prstGeom>
        </p:spPr>
      </p:pic>
      <p:sp>
        <p:nvSpPr>
          <p:cNvPr id="44" name="Rounded Rectangle 61">
            <a:extLst>
              <a:ext uri="{FF2B5EF4-FFF2-40B4-BE49-F238E27FC236}">
                <a16:creationId xmlns:a16="http://schemas.microsoft.com/office/drawing/2014/main" id="{10D6BC90-2B68-5382-5319-70891338E68F}"/>
              </a:ext>
            </a:extLst>
          </p:cNvPr>
          <p:cNvSpPr/>
          <p:nvPr/>
        </p:nvSpPr>
        <p:spPr>
          <a:xfrm>
            <a:off x="2536825" y="133985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61">
            <a:extLst>
              <a:ext uri="{FF2B5EF4-FFF2-40B4-BE49-F238E27FC236}">
                <a16:creationId xmlns:a16="http://schemas.microsoft.com/office/drawing/2014/main" id="{A1A7BE5C-8D2F-EF1C-0CEF-EE4693A6D0D5}"/>
              </a:ext>
            </a:extLst>
          </p:cNvPr>
          <p:cNvSpPr/>
          <p:nvPr/>
        </p:nvSpPr>
        <p:spPr>
          <a:xfrm>
            <a:off x="4704715" y="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66C890-3075-2B60-C704-E53929ADE085}"/>
              </a:ext>
            </a:extLst>
          </p:cNvPr>
          <p:cNvCxnSpPr/>
          <p:nvPr/>
        </p:nvCxnSpPr>
        <p:spPr>
          <a:xfrm>
            <a:off x="5619963" y="513707"/>
            <a:ext cx="0" cy="7705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6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228600" y="0"/>
            <a:ext cx="11734800" cy="6655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图片 6">
            <a:extLst>
              <a:ext uri="{FF2B5EF4-FFF2-40B4-BE49-F238E27FC236}">
                <a16:creationId xmlns:a16="http://schemas.microsoft.com/office/drawing/2014/main" id="{33BB1756-A895-406B-8D03-DA84A920F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3267720" y="3463485"/>
            <a:ext cx="4980289" cy="3157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D214A6-1088-47D0-9F4C-057DE6052B13}"/>
              </a:ext>
            </a:extLst>
          </p:cNvPr>
          <p:cNvSpPr txBox="1"/>
          <p:nvPr/>
        </p:nvSpPr>
        <p:spPr>
          <a:xfrm>
            <a:off x="3825335" y="4389396"/>
            <a:ext cx="363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lang="en-US" sz="3600" b="1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60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C6DAF0-674F-4C1A-A02A-3631BD9508DD}"/>
              </a:ext>
            </a:extLst>
          </p:cNvPr>
          <p:cNvSpPr txBox="1"/>
          <p:nvPr/>
        </p:nvSpPr>
        <p:spPr>
          <a:xfrm>
            <a:off x="3825335" y="5070212"/>
            <a:ext cx="322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B8039F8-0051-4B50-B30D-1C3AF3C53CE6}"/>
              </a:ext>
            </a:extLst>
          </p:cNvPr>
          <p:cNvSpPr/>
          <p:nvPr/>
        </p:nvSpPr>
        <p:spPr>
          <a:xfrm>
            <a:off x="1292748" y="550041"/>
            <a:ext cx="9372142" cy="2935209"/>
          </a:xfrm>
          <a:prstGeom prst="roundRect">
            <a:avLst/>
          </a:prstGeom>
          <a:solidFill>
            <a:srgbClr val="6B7FFF">
              <a:lumMod val="20000"/>
              <a:lumOff val="80000"/>
            </a:srgbClr>
          </a:solidFill>
          <a:ln w="25400" cap="flat" cmpd="sng" algn="ctr">
            <a:solidFill>
              <a:srgbClr val="FFCE00"/>
            </a:solidFill>
            <a:prstDash val="solid"/>
          </a:ln>
          <a:effectLst/>
        </p:spPr>
        <p:txBody>
          <a:bodyPr rtlCol="0" anchor="ctr"/>
          <a:lstStyle/>
          <a:p>
            <a:pPr algn="ctr" defTabSz="2321662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A1640"/>
                </a:solidFill>
                <a:sym typeface="Arial"/>
              </a:rPr>
              <a:t>Nhận xét: </a:t>
            </a:r>
          </a:p>
          <a:p>
            <a:pPr marL="380898" indent="-380898" defTabSz="2321662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kern="0">
                <a:solidFill>
                  <a:srgbClr val="0A1640"/>
                </a:solidFill>
                <a:sym typeface="Arial"/>
              </a:rPr>
              <a:t>T</a:t>
            </a:r>
            <a:r>
              <a:rPr lang="vi-VN" sz="2400" kern="0">
                <a:solidFill>
                  <a:srgbClr val="0A1640"/>
                </a:solidFill>
                <a:sym typeface="Arial"/>
              </a:rPr>
              <a:t>hời </a:t>
            </a:r>
            <a:r>
              <a:rPr lang="vi-VN" sz="2400" kern="0" dirty="0">
                <a:solidFill>
                  <a:srgbClr val="0A1640"/>
                </a:solidFill>
                <a:sym typeface="Arial"/>
              </a:rPr>
              <a:t>gian kim giờ đi từ một </a:t>
            </a:r>
            <a:r>
              <a:rPr lang="vi-VN" sz="2400" kern="0">
                <a:solidFill>
                  <a:srgbClr val="0A1640"/>
                </a:solidFill>
                <a:sym typeface="Arial"/>
              </a:rPr>
              <a:t>số đến </a:t>
            </a:r>
            <a:r>
              <a:rPr lang="vi-VN" sz="2400" kern="0" dirty="0">
                <a:solidFill>
                  <a:srgbClr val="0A1640"/>
                </a:solidFill>
                <a:sym typeface="Arial"/>
              </a:rPr>
              <a:t>số tiếp liền là 1 giờ</a:t>
            </a:r>
            <a:r>
              <a:rPr lang="en-US" sz="2400" kern="0" dirty="0">
                <a:solidFill>
                  <a:srgbClr val="0A1640"/>
                </a:solidFill>
                <a:sym typeface="Arial"/>
              </a:rPr>
              <a:t>.</a:t>
            </a:r>
            <a:endParaRPr lang="vi-VN" sz="2400" kern="0" dirty="0">
              <a:solidFill>
                <a:srgbClr val="0A1640"/>
              </a:solidFill>
              <a:sym typeface="Arial"/>
            </a:endParaRPr>
          </a:p>
          <a:p>
            <a:pPr marL="380898" indent="-380898" defTabSz="2321662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kern="0">
                <a:solidFill>
                  <a:srgbClr val="0A1640"/>
                </a:solidFill>
                <a:sym typeface="Arial"/>
              </a:rPr>
              <a:t>T</a:t>
            </a:r>
            <a:r>
              <a:rPr lang="vi-VN" sz="2400" kern="0">
                <a:solidFill>
                  <a:srgbClr val="0A1640"/>
                </a:solidFill>
                <a:sym typeface="Arial"/>
              </a:rPr>
              <a:t>hời </a:t>
            </a:r>
            <a:r>
              <a:rPr lang="vi-VN" sz="2400" kern="0" dirty="0">
                <a:solidFill>
                  <a:srgbClr val="0A1640"/>
                </a:solidFill>
                <a:sym typeface="Arial"/>
              </a:rPr>
              <a:t>gian kim phút đi từ một vạch đến vạch tiếp liền là 1 </a:t>
            </a:r>
            <a:r>
              <a:rPr lang="vi-VN" sz="2400" kern="0">
                <a:solidFill>
                  <a:srgbClr val="0A1640"/>
                </a:solidFill>
                <a:sym typeface="Arial"/>
              </a:rPr>
              <a:t>phút</a:t>
            </a:r>
            <a:r>
              <a:rPr lang="en-US" sz="2400" kern="0">
                <a:solidFill>
                  <a:srgbClr val="0A1640"/>
                </a:solidFill>
                <a:sym typeface="Arial"/>
              </a:rPr>
              <a:t>.</a:t>
            </a:r>
          </a:p>
          <a:p>
            <a:pPr marL="380898" indent="-380898" defTabSz="2321662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kern="0">
                <a:solidFill>
                  <a:srgbClr val="0A1640"/>
                </a:solidFill>
                <a:sym typeface="Arial"/>
              </a:rPr>
              <a:t>Thời gian kim phút đi hết 1 vòng quanh đồng hồ là 60 phút, khi đó kim giờ nhích thêm 1 số, tương ứng là 1 giờ.</a:t>
            </a:r>
            <a:endParaRPr lang="vi-VN" sz="2400" kern="0" dirty="0">
              <a:solidFill>
                <a:srgbClr val="0A1640"/>
              </a:solidFill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2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E8184952-7057-D391-8761-7169D5C39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E88D2B-E007-A72F-53C5-2AD41FD7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492" y="361451"/>
            <a:ext cx="2052976" cy="2052976"/>
          </a:xfrm>
          <a:prstGeom prst="rect">
            <a:avLst/>
          </a:prstGeom>
        </p:spPr>
      </p:pic>
      <p:sp>
        <p:nvSpPr>
          <p:cNvPr id="5" name="Hộp Văn bản 23">
            <a:extLst>
              <a:ext uri="{FF2B5EF4-FFF2-40B4-BE49-F238E27FC236}">
                <a16:creationId xmlns:a16="http://schemas.microsoft.com/office/drawing/2014/main" id="{CE824FBC-BB45-1378-C5F0-1A1851837E2C}"/>
              </a:ext>
            </a:extLst>
          </p:cNvPr>
          <p:cNvSpPr txBox="1"/>
          <p:nvPr/>
        </p:nvSpPr>
        <p:spPr>
          <a:xfrm>
            <a:off x="3127957" y="2554073"/>
            <a:ext cx="67201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=   ?     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vi-VN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25">
            <a:extLst>
              <a:ext uri="{FF2B5EF4-FFF2-40B4-BE49-F238E27FC236}">
                <a16:creationId xmlns:a16="http://schemas.microsoft.com/office/drawing/2014/main" id="{1BD6870E-DBAF-8A26-CF80-AC987087B542}"/>
              </a:ext>
            </a:extLst>
          </p:cNvPr>
          <p:cNvSpPr txBox="1"/>
          <p:nvPr/>
        </p:nvSpPr>
        <p:spPr>
          <a:xfrm>
            <a:off x="6077147" y="2574098"/>
            <a:ext cx="1689886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EA49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endParaRPr lang="vi-VN" sz="6600" b="1" dirty="0">
              <a:solidFill>
                <a:srgbClr val="EA494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4A014-528A-A023-D051-809352B69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37" y="0"/>
            <a:ext cx="5662695" cy="5779554"/>
          </a:xfrm>
          <a:prstGeom prst="ellipse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94AA05-5D9B-C308-7536-C024225EA8EB}"/>
              </a:ext>
            </a:extLst>
          </p:cNvPr>
          <p:cNvCxnSpPr/>
          <p:nvPr/>
        </p:nvCxnSpPr>
        <p:spPr>
          <a:xfrm flipH="1">
            <a:off x="2087937" y="2439194"/>
            <a:ext cx="2217738" cy="19796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F3F233-6DB5-96B1-2769-E261229CA94D}"/>
              </a:ext>
            </a:extLst>
          </p:cNvPr>
          <p:cNvCxnSpPr>
            <a:cxnSpLocks/>
          </p:cNvCxnSpPr>
          <p:nvPr/>
        </p:nvCxnSpPr>
        <p:spPr>
          <a:xfrm flipV="1">
            <a:off x="5772945" y="2211355"/>
            <a:ext cx="2636837" cy="2278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FED996-7CCE-9E06-2CFB-D66D7B36334F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5213807" y="3659684"/>
            <a:ext cx="2536825" cy="6412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7">
            <a:extLst>
              <a:ext uri="{FF2B5EF4-FFF2-40B4-BE49-F238E27FC236}">
                <a16:creationId xmlns:a16="http://schemas.microsoft.com/office/drawing/2014/main" id="{CC00AA4B-0F06-31D5-B5EE-F863BD8EB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93" y="4453205"/>
            <a:ext cx="28696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Kim ngắn      chỉ giờ</a:t>
            </a:r>
          </a:p>
        </p:txBody>
      </p:sp>
      <p:sp>
        <p:nvSpPr>
          <p:cNvPr id="7175" name="TextBox 23">
            <a:extLst>
              <a:ext uri="{FF2B5EF4-FFF2-40B4-BE49-F238E27FC236}">
                <a16:creationId xmlns:a16="http://schemas.microsoft.com/office/drawing/2014/main" id="{EC201CC9-1D66-9CEE-41E5-854A9D3EE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901" y="1450974"/>
            <a:ext cx="40051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Kim dài </a:t>
            </a:r>
          </a:p>
          <a:p>
            <a:pPr algn="ctr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chỉ phút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45A658-5807-56B5-2B38-9428574EE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632" y="3946948"/>
            <a:ext cx="2487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C83795F7-D823-29CE-7581-6EDA1E68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6578082" y="4402390"/>
            <a:ext cx="5756987" cy="26215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CFF50C-9B8D-96BA-2070-4C7A14662899}"/>
              </a:ext>
            </a:extLst>
          </p:cNvPr>
          <p:cNvSpPr txBox="1"/>
          <p:nvPr/>
        </p:nvSpPr>
        <p:spPr>
          <a:xfrm>
            <a:off x="6251510" y="5245703"/>
            <a:ext cx="6204856" cy="114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321662">
              <a:lnSpc>
                <a:spcPct val="150000"/>
              </a:lnSpc>
              <a:buClr>
                <a:srgbClr val="000000"/>
              </a:buClr>
            </a:pPr>
            <a:r>
              <a:rPr lang="vi-VN" sz="2400" kern="0">
                <a:solidFill>
                  <a:srgbClr val="FF0000"/>
                </a:solidFill>
                <a:cs typeface="Arial"/>
                <a:sym typeface="Arial"/>
              </a:rPr>
              <a:t>Kim giây là kim nhỏ nhất, dài nhất,</a:t>
            </a:r>
            <a:endParaRPr lang="en-US" sz="2400" kern="0">
              <a:solidFill>
                <a:srgbClr val="FF0000"/>
              </a:solidFill>
              <a:cs typeface="Arial"/>
              <a:sym typeface="Arial"/>
            </a:endParaRPr>
          </a:p>
          <a:p>
            <a:pPr algn="ctr" defTabSz="2321662">
              <a:lnSpc>
                <a:spcPct val="150000"/>
              </a:lnSpc>
              <a:buClr>
                <a:srgbClr val="000000"/>
              </a:buClr>
            </a:pPr>
            <a:r>
              <a:rPr lang="vi-VN" sz="2400" kern="0">
                <a:solidFill>
                  <a:srgbClr val="FF0000"/>
                </a:solidFill>
                <a:cs typeface="Arial"/>
                <a:sym typeface="Arial"/>
              </a:rPr>
              <a:t> mỏng nhất trên mặt đồng hồ</a:t>
            </a:r>
            <a:endParaRPr lang="en-US" sz="24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2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Lời nói: Hình chữ nhật với Góc Tròn 2">
            <a:extLst>
              <a:ext uri="{FF2B5EF4-FFF2-40B4-BE49-F238E27FC236}">
                <a16:creationId xmlns:a16="http://schemas.microsoft.com/office/drawing/2014/main" id="{7A219B43-4977-C247-52E3-6653A61086D6}"/>
              </a:ext>
            </a:extLst>
          </p:cNvPr>
          <p:cNvSpPr/>
          <p:nvPr/>
        </p:nvSpPr>
        <p:spPr>
          <a:xfrm>
            <a:off x="2166091" y="614266"/>
            <a:ext cx="8972908" cy="1298673"/>
          </a:xfrm>
          <a:prstGeom prst="wedgeRoundRectCallout">
            <a:avLst>
              <a:gd name="adj1" fmla="val -40336"/>
              <a:gd name="adj2" fmla="val 789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Trong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" name="Đồ họa 5">
            <a:extLst>
              <a:ext uri="{FF2B5EF4-FFF2-40B4-BE49-F238E27FC236}">
                <a16:creationId xmlns:a16="http://schemas.microsoft.com/office/drawing/2014/main" id="{48F31584-750E-79B5-6FDD-8FE1879C7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7638" y="2701304"/>
            <a:ext cx="3027739" cy="3675291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ED7A8C01-D53B-B0E2-8772-31C814BB8B0B}"/>
              </a:ext>
            </a:extLst>
          </p:cNvPr>
          <p:cNvSpPr/>
          <p:nvPr/>
        </p:nvSpPr>
        <p:spPr>
          <a:xfrm>
            <a:off x="3543326" y="2798952"/>
            <a:ext cx="8435084" cy="920241"/>
          </a:xfrm>
          <a:prstGeom prst="wedgeRoundRectCallout">
            <a:avLst>
              <a:gd name="adj1" fmla="val -40336"/>
              <a:gd name="adj2" fmla="val 789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Kim Phút">
            <a:extLst>
              <a:ext uri="{FF2B5EF4-FFF2-40B4-BE49-F238E27FC236}">
                <a16:creationId xmlns:a16="http://schemas.microsoft.com/office/drawing/2014/main" id="{4DF483B5-4181-4E6A-91C1-8BAC689748E1}"/>
              </a:ext>
            </a:extLst>
          </p:cNvPr>
          <p:cNvGrpSpPr/>
          <p:nvPr/>
        </p:nvGrpSpPr>
        <p:grpSpPr>
          <a:xfrm>
            <a:off x="6004560" y="1288317"/>
            <a:ext cx="182880" cy="2424424"/>
            <a:chOff x="1994563" y="2216788"/>
            <a:chExt cx="182880" cy="2424424"/>
          </a:xfrm>
        </p:grpSpPr>
        <p:sp>
          <p:nvSpPr>
            <p:cNvPr id="24" name="Up Arrow 23">
              <a:extLst>
                <a:ext uri="{FF2B5EF4-FFF2-40B4-BE49-F238E27FC236}">
                  <a16:creationId xmlns:a16="http://schemas.microsoft.com/office/drawing/2014/main" id="{E684F4DD-F8B7-4723-B1CF-41E08AAFC497}"/>
                </a:ext>
              </a:extLst>
            </p:cNvPr>
            <p:cNvSpPr/>
            <p:nvPr/>
          </p:nvSpPr>
          <p:spPr>
            <a:xfrm flipV="1">
              <a:off x="1994563" y="3429000"/>
              <a:ext cx="182880" cy="1212212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9FF9204C-3A44-4743-9C53-14E24AA257FF}"/>
                </a:ext>
              </a:extLst>
            </p:cNvPr>
            <p:cNvSpPr/>
            <p:nvPr/>
          </p:nvSpPr>
          <p:spPr>
            <a:xfrm>
              <a:off x="1994563" y="2216788"/>
              <a:ext cx="182880" cy="1212212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Kim Giây">
            <a:extLst>
              <a:ext uri="{FF2B5EF4-FFF2-40B4-BE49-F238E27FC236}">
                <a16:creationId xmlns:a16="http://schemas.microsoft.com/office/drawing/2014/main" id="{BE33FB44-B892-4C1D-AFAE-748DD9794CD6}"/>
              </a:ext>
            </a:extLst>
          </p:cNvPr>
          <p:cNvGrpSpPr/>
          <p:nvPr/>
        </p:nvGrpSpPr>
        <p:grpSpPr>
          <a:xfrm>
            <a:off x="5994220" y="948993"/>
            <a:ext cx="203560" cy="3103072"/>
            <a:chOff x="2563845" y="1877464"/>
            <a:chExt cx="203560" cy="3103072"/>
          </a:xfrm>
        </p:grpSpPr>
        <p:sp>
          <p:nvSpPr>
            <p:cNvPr id="3" name="Up Arrow 2">
              <a:extLst>
                <a:ext uri="{FF2B5EF4-FFF2-40B4-BE49-F238E27FC236}">
                  <a16:creationId xmlns:a16="http://schemas.microsoft.com/office/drawing/2014/main" id="{0C69D8DD-B7A1-4955-9E34-358EC588F6D6}"/>
                </a:ext>
              </a:extLst>
            </p:cNvPr>
            <p:cNvSpPr/>
            <p:nvPr/>
          </p:nvSpPr>
          <p:spPr>
            <a:xfrm>
              <a:off x="2563845" y="1877464"/>
              <a:ext cx="203560" cy="1551536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Up Arrow 3">
              <a:extLst>
                <a:ext uri="{FF2B5EF4-FFF2-40B4-BE49-F238E27FC236}">
                  <a16:creationId xmlns:a16="http://schemas.microsoft.com/office/drawing/2014/main" id="{7B9F15C5-C919-4047-8D0F-D918E7A20442}"/>
                </a:ext>
              </a:extLst>
            </p:cNvPr>
            <p:cNvSpPr/>
            <p:nvPr/>
          </p:nvSpPr>
          <p:spPr>
            <a:xfrm flipV="1">
              <a:off x="2563845" y="3429000"/>
              <a:ext cx="203560" cy="1551536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D519A3-8308-4E9C-AE9D-FA16325D8214}"/>
              </a:ext>
            </a:extLst>
          </p:cNvPr>
          <p:cNvGrpSpPr/>
          <p:nvPr/>
        </p:nvGrpSpPr>
        <p:grpSpPr>
          <a:xfrm>
            <a:off x="4310062" y="714592"/>
            <a:ext cx="3571876" cy="3571874"/>
            <a:chOff x="108067" y="257177"/>
            <a:chExt cx="3571876" cy="3571874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F5D4CD-1617-40A4-A4CF-15D61B575FFA}"/>
                </a:ext>
              </a:extLst>
            </p:cNvPr>
            <p:cNvSpPr/>
            <p:nvPr/>
          </p:nvSpPr>
          <p:spPr>
            <a:xfrm>
              <a:off x="1843999" y="257177"/>
              <a:ext cx="100013" cy="112063"/>
            </a:xfrm>
            <a:custGeom>
              <a:avLst/>
              <a:gdLst>
                <a:gd name="connsiteX0" fmla="*/ 0 w 100013"/>
                <a:gd name="connsiteY0" fmla="*/ 0 h 112063"/>
                <a:gd name="connsiteX1" fmla="*/ 100013 w 100013"/>
                <a:gd name="connsiteY1" fmla="*/ 0 h 112063"/>
                <a:gd name="connsiteX2" fmla="*/ 100013 w 100013"/>
                <a:gd name="connsiteY2" fmla="*/ 112063 h 112063"/>
                <a:gd name="connsiteX3" fmla="*/ 50007 w 100013"/>
                <a:gd name="connsiteY3" fmla="*/ 109538 h 112063"/>
                <a:gd name="connsiteX4" fmla="*/ 0 w 100013"/>
                <a:gd name="connsiteY4" fmla="*/ 112063 h 112063"/>
                <a:gd name="connsiteX5" fmla="*/ 0 w 100013"/>
                <a:gd name="connsiteY5" fmla="*/ 0 h 11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13" h="112063">
                  <a:moveTo>
                    <a:pt x="0" y="0"/>
                  </a:moveTo>
                  <a:lnTo>
                    <a:pt x="100013" y="0"/>
                  </a:lnTo>
                  <a:lnTo>
                    <a:pt x="100013" y="112063"/>
                  </a:lnTo>
                  <a:lnTo>
                    <a:pt x="50007" y="109538"/>
                  </a:lnTo>
                  <a:lnTo>
                    <a:pt x="0" y="1120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408BE82-8315-4C9A-BFEA-095F32D3544E}"/>
                </a:ext>
              </a:extLst>
            </p:cNvPr>
            <p:cNvSpPr/>
            <p:nvPr/>
          </p:nvSpPr>
          <p:spPr>
            <a:xfrm>
              <a:off x="957729" y="471444"/>
              <a:ext cx="141712" cy="146953"/>
            </a:xfrm>
            <a:custGeom>
              <a:avLst/>
              <a:gdLst>
                <a:gd name="connsiteX0" fmla="*/ 86614 w 141712"/>
                <a:gd name="connsiteY0" fmla="*/ 0 h 146953"/>
                <a:gd name="connsiteX1" fmla="*/ 141712 w 141712"/>
                <a:gd name="connsiteY1" fmla="*/ 95432 h 146953"/>
                <a:gd name="connsiteX2" fmla="*/ 137205 w 141712"/>
                <a:gd name="connsiteY2" fmla="*/ 97603 h 146953"/>
                <a:gd name="connsiteX3" fmla="*/ 55972 w 141712"/>
                <a:gd name="connsiteY3" fmla="*/ 146953 h 146953"/>
                <a:gd name="connsiteX4" fmla="*/ 0 w 141712"/>
                <a:gd name="connsiteY4" fmla="*/ 50007 h 146953"/>
                <a:gd name="connsiteX5" fmla="*/ 86614 w 141712"/>
                <a:gd name="connsiteY5" fmla="*/ 0 h 14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712" h="146953">
                  <a:moveTo>
                    <a:pt x="86614" y="0"/>
                  </a:moveTo>
                  <a:lnTo>
                    <a:pt x="141712" y="95432"/>
                  </a:lnTo>
                  <a:lnTo>
                    <a:pt x="137205" y="97603"/>
                  </a:lnTo>
                  <a:lnTo>
                    <a:pt x="55972" y="146953"/>
                  </a:lnTo>
                  <a:lnTo>
                    <a:pt x="0" y="50007"/>
                  </a:lnTo>
                  <a:lnTo>
                    <a:pt x="86614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3DD84AA-BF09-4CC7-9EEE-2C711F279B1C}"/>
                </a:ext>
              </a:extLst>
            </p:cNvPr>
            <p:cNvSpPr/>
            <p:nvPr/>
          </p:nvSpPr>
          <p:spPr>
            <a:xfrm>
              <a:off x="2688570" y="471444"/>
              <a:ext cx="141710" cy="146953"/>
            </a:xfrm>
            <a:custGeom>
              <a:avLst/>
              <a:gdLst>
                <a:gd name="connsiteX0" fmla="*/ 55097 w 141710"/>
                <a:gd name="connsiteY0" fmla="*/ 0 h 146953"/>
                <a:gd name="connsiteX1" fmla="*/ 141710 w 141710"/>
                <a:gd name="connsiteY1" fmla="*/ 50007 h 146953"/>
                <a:gd name="connsiteX2" fmla="*/ 85738 w 141710"/>
                <a:gd name="connsiteY2" fmla="*/ 146953 h 146953"/>
                <a:gd name="connsiteX3" fmla="*/ 4506 w 141710"/>
                <a:gd name="connsiteY3" fmla="*/ 97603 h 146953"/>
                <a:gd name="connsiteX4" fmla="*/ 0 w 141710"/>
                <a:gd name="connsiteY4" fmla="*/ 95432 h 146953"/>
                <a:gd name="connsiteX5" fmla="*/ 55097 w 141710"/>
                <a:gd name="connsiteY5" fmla="*/ 0 h 14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710" h="146953">
                  <a:moveTo>
                    <a:pt x="55097" y="0"/>
                  </a:moveTo>
                  <a:lnTo>
                    <a:pt x="141710" y="50007"/>
                  </a:lnTo>
                  <a:lnTo>
                    <a:pt x="85738" y="146953"/>
                  </a:lnTo>
                  <a:lnTo>
                    <a:pt x="4506" y="97603"/>
                  </a:lnTo>
                  <a:lnTo>
                    <a:pt x="0" y="95432"/>
                  </a:lnTo>
                  <a:lnTo>
                    <a:pt x="55097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00F8C47-B3FF-455C-88CF-D7C8C6204783}"/>
                </a:ext>
              </a:extLst>
            </p:cNvPr>
            <p:cNvSpPr/>
            <p:nvPr/>
          </p:nvSpPr>
          <p:spPr>
            <a:xfrm>
              <a:off x="322334" y="1106838"/>
              <a:ext cx="146954" cy="141712"/>
            </a:xfrm>
            <a:custGeom>
              <a:avLst/>
              <a:gdLst>
                <a:gd name="connsiteX0" fmla="*/ 50007 w 146954"/>
                <a:gd name="connsiteY0" fmla="*/ 0 h 141712"/>
                <a:gd name="connsiteX1" fmla="*/ 146954 w 146954"/>
                <a:gd name="connsiteY1" fmla="*/ 55972 h 141712"/>
                <a:gd name="connsiteX2" fmla="*/ 97604 w 146954"/>
                <a:gd name="connsiteY2" fmla="*/ 137204 h 141712"/>
                <a:gd name="connsiteX3" fmla="*/ 95433 w 146954"/>
                <a:gd name="connsiteY3" fmla="*/ 141712 h 141712"/>
                <a:gd name="connsiteX4" fmla="*/ 0 w 146954"/>
                <a:gd name="connsiteY4" fmla="*/ 86614 h 141712"/>
                <a:gd name="connsiteX5" fmla="*/ 50007 w 146954"/>
                <a:gd name="connsiteY5" fmla="*/ 0 h 14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954" h="141712">
                  <a:moveTo>
                    <a:pt x="50007" y="0"/>
                  </a:moveTo>
                  <a:lnTo>
                    <a:pt x="146954" y="55972"/>
                  </a:lnTo>
                  <a:lnTo>
                    <a:pt x="97604" y="137204"/>
                  </a:lnTo>
                  <a:lnTo>
                    <a:pt x="95433" y="141712"/>
                  </a:lnTo>
                  <a:lnTo>
                    <a:pt x="0" y="86614"/>
                  </a:lnTo>
                  <a:lnTo>
                    <a:pt x="50007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2927A3C-3489-46AD-9954-013246EB8B8C}"/>
                </a:ext>
              </a:extLst>
            </p:cNvPr>
            <p:cNvSpPr/>
            <p:nvPr/>
          </p:nvSpPr>
          <p:spPr>
            <a:xfrm>
              <a:off x="3318723" y="1106838"/>
              <a:ext cx="146953" cy="141712"/>
            </a:xfrm>
            <a:custGeom>
              <a:avLst/>
              <a:gdLst>
                <a:gd name="connsiteX0" fmla="*/ 96947 w 146953"/>
                <a:gd name="connsiteY0" fmla="*/ 0 h 141712"/>
                <a:gd name="connsiteX1" fmla="*/ 146953 w 146953"/>
                <a:gd name="connsiteY1" fmla="*/ 86614 h 141712"/>
                <a:gd name="connsiteX2" fmla="*/ 51522 w 146953"/>
                <a:gd name="connsiteY2" fmla="*/ 141712 h 141712"/>
                <a:gd name="connsiteX3" fmla="*/ 49350 w 146953"/>
                <a:gd name="connsiteY3" fmla="*/ 137204 h 141712"/>
                <a:gd name="connsiteX4" fmla="*/ 0 w 146953"/>
                <a:gd name="connsiteY4" fmla="*/ 55972 h 141712"/>
                <a:gd name="connsiteX5" fmla="*/ 96947 w 146953"/>
                <a:gd name="connsiteY5" fmla="*/ 0 h 14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953" h="141712">
                  <a:moveTo>
                    <a:pt x="96947" y="0"/>
                  </a:moveTo>
                  <a:lnTo>
                    <a:pt x="146953" y="86614"/>
                  </a:lnTo>
                  <a:lnTo>
                    <a:pt x="51522" y="141712"/>
                  </a:lnTo>
                  <a:lnTo>
                    <a:pt x="49350" y="137204"/>
                  </a:lnTo>
                  <a:lnTo>
                    <a:pt x="0" y="55972"/>
                  </a:lnTo>
                  <a:lnTo>
                    <a:pt x="96947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28C1840-2424-4327-B718-04CC98059F32}"/>
                </a:ext>
              </a:extLst>
            </p:cNvPr>
            <p:cNvSpPr/>
            <p:nvPr/>
          </p:nvSpPr>
          <p:spPr>
            <a:xfrm>
              <a:off x="108067" y="1993108"/>
              <a:ext cx="112064" cy="100013"/>
            </a:xfrm>
            <a:custGeom>
              <a:avLst/>
              <a:gdLst>
                <a:gd name="connsiteX0" fmla="*/ 0 w 112064"/>
                <a:gd name="connsiteY0" fmla="*/ 0 h 100013"/>
                <a:gd name="connsiteX1" fmla="*/ 112064 w 112064"/>
                <a:gd name="connsiteY1" fmla="*/ 0 h 100013"/>
                <a:gd name="connsiteX2" fmla="*/ 109539 w 112064"/>
                <a:gd name="connsiteY2" fmla="*/ 50007 h 100013"/>
                <a:gd name="connsiteX3" fmla="*/ 112064 w 112064"/>
                <a:gd name="connsiteY3" fmla="*/ 100013 h 100013"/>
                <a:gd name="connsiteX4" fmla="*/ 0 w 112064"/>
                <a:gd name="connsiteY4" fmla="*/ 100013 h 100013"/>
                <a:gd name="connsiteX5" fmla="*/ 0 w 112064"/>
                <a:gd name="connsiteY5" fmla="*/ 0 h 10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064" h="100013">
                  <a:moveTo>
                    <a:pt x="0" y="0"/>
                  </a:moveTo>
                  <a:lnTo>
                    <a:pt x="112064" y="0"/>
                  </a:lnTo>
                  <a:lnTo>
                    <a:pt x="109539" y="50007"/>
                  </a:lnTo>
                  <a:lnTo>
                    <a:pt x="112064" y="100013"/>
                  </a:lnTo>
                  <a:lnTo>
                    <a:pt x="0" y="100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F2BDB7D-3CD5-4264-B845-AF59881BD9CC}"/>
                </a:ext>
              </a:extLst>
            </p:cNvPr>
            <p:cNvSpPr/>
            <p:nvPr/>
          </p:nvSpPr>
          <p:spPr>
            <a:xfrm>
              <a:off x="3567880" y="1993108"/>
              <a:ext cx="112063" cy="100013"/>
            </a:xfrm>
            <a:custGeom>
              <a:avLst/>
              <a:gdLst>
                <a:gd name="connsiteX0" fmla="*/ 0 w 112063"/>
                <a:gd name="connsiteY0" fmla="*/ 0 h 100013"/>
                <a:gd name="connsiteX1" fmla="*/ 112063 w 112063"/>
                <a:gd name="connsiteY1" fmla="*/ 0 h 100013"/>
                <a:gd name="connsiteX2" fmla="*/ 112063 w 112063"/>
                <a:gd name="connsiteY2" fmla="*/ 100013 h 100013"/>
                <a:gd name="connsiteX3" fmla="*/ 0 w 112063"/>
                <a:gd name="connsiteY3" fmla="*/ 100013 h 100013"/>
                <a:gd name="connsiteX4" fmla="*/ 2525 w 112063"/>
                <a:gd name="connsiteY4" fmla="*/ 50007 h 100013"/>
                <a:gd name="connsiteX5" fmla="*/ 0 w 112063"/>
                <a:gd name="connsiteY5" fmla="*/ 0 h 10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063" h="100013">
                  <a:moveTo>
                    <a:pt x="0" y="0"/>
                  </a:moveTo>
                  <a:lnTo>
                    <a:pt x="112063" y="0"/>
                  </a:lnTo>
                  <a:lnTo>
                    <a:pt x="112063" y="100013"/>
                  </a:lnTo>
                  <a:lnTo>
                    <a:pt x="0" y="100013"/>
                  </a:lnTo>
                  <a:lnTo>
                    <a:pt x="2525" y="50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96B87E-3219-4978-B314-2FBCB022E734}"/>
                </a:ext>
              </a:extLst>
            </p:cNvPr>
            <p:cNvSpPr/>
            <p:nvPr/>
          </p:nvSpPr>
          <p:spPr>
            <a:xfrm>
              <a:off x="322334" y="2837679"/>
              <a:ext cx="146954" cy="141711"/>
            </a:xfrm>
            <a:custGeom>
              <a:avLst/>
              <a:gdLst>
                <a:gd name="connsiteX0" fmla="*/ 95433 w 146954"/>
                <a:gd name="connsiteY0" fmla="*/ 0 h 141711"/>
                <a:gd name="connsiteX1" fmla="*/ 97604 w 146954"/>
                <a:gd name="connsiteY1" fmla="*/ 4508 h 141711"/>
                <a:gd name="connsiteX2" fmla="*/ 146954 w 146954"/>
                <a:gd name="connsiteY2" fmla="*/ 85739 h 141711"/>
                <a:gd name="connsiteX3" fmla="*/ 50007 w 146954"/>
                <a:gd name="connsiteY3" fmla="*/ 141711 h 141711"/>
                <a:gd name="connsiteX4" fmla="*/ 0 w 146954"/>
                <a:gd name="connsiteY4" fmla="*/ 55098 h 141711"/>
                <a:gd name="connsiteX5" fmla="*/ 95433 w 146954"/>
                <a:gd name="connsiteY5" fmla="*/ 0 h 1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954" h="141711">
                  <a:moveTo>
                    <a:pt x="95433" y="0"/>
                  </a:moveTo>
                  <a:lnTo>
                    <a:pt x="97604" y="4508"/>
                  </a:lnTo>
                  <a:lnTo>
                    <a:pt x="146954" y="85739"/>
                  </a:lnTo>
                  <a:lnTo>
                    <a:pt x="50007" y="141711"/>
                  </a:lnTo>
                  <a:lnTo>
                    <a:pt x="0" y="55098"/>
                  </a:lnTo>
                  <a:lnTo>
                    <a:pt x="95433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2ABF18E-9B1D-4E83-B598-667F8E7B7F4E}"/>
                </a:ext>
              </a:extLst>
            </p:cNvPr>
            <p:cNvSpPr/>
            <p:nvPr/>
          </p:nvSpPr>
          <p:spPr>
            <a:xfrm>
              <a:off x="3318723" y="2837679"/>
              <a:ext cx="146952" cy="141710"/>
            </a:xfrm>
            <a:custGeom>
              <a:avLst/>
              <a:gdLst>
                <a:gd name="connsiteX0" fmla="*/ 51521 w 146952"/>
                <a:gd name="connsiteY0" fmla="*/ 0 h 141710"/>
                <a:gd name="connsiteX1" fmla="*/ 146952 w 146952"/>
                <a:gd name="connsiteY1" fmla="*/ 55097 h 141710"/>
                <a:gd name="connsiteX2" fmla="*/ 96946 w 146952"/>
                <a:gd name="connsiteY2" fmla="*/ 141710 h 141710"/>
                <a:gd name="connsiteX3" fmla="*/ 0 w 146952"/>
                <a:gd name="connsiteY3" fmla="*/ 85738 h 141710"/>
                <a:gd name="connsiteX4" fmla="*/ 49349 w 146952"/>
                <a:gd name="connsiteY4" fmla="*/ 4507 h 141710"/>
                <a:gd name="connsiteX5" fmla="*/ 51521 w 146952"/>
                <a:gd name="connsiteY5" fmla="*/ 0 h 14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952" h="141710">
                  <a:moveTo>
                    <a:pt x="51521" y="0"/>
                  </a:moveTo>
                  <a:lnTo>
                    <a:pt x="146952" y="55097"/>
                  </a:lnTo>
                  <a:lnTo>
                    <a:pt x="96946" y="141710"/>
                  </a:lnTo>
                  <a:lnTo>
                    <a:pt x="0" y="85738"/>
                  </a:lnTo>
                  <a:lnTo>
                    <a:pt x="49349" y="4507"/>
                  </a:lnTo>
                  <a:lnTo>
                    <a:pt x="51521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A58D3A5-0DAC-4935-B19D-0B20BBEAB630}"/>
                </a:ext>
              </a:extLst>
            </p:cNvPr>
            <p:cNvSpPr/>
            <p:nvPr/>
          </p:nvSpPr>
          <p:spPr>
            <a:xfrm>
              <a:off x="957730" y="3467832"/>
              <a:ext cx="141711" cy="146952"/>
            </a:xfrm>
            <a:custGeom>
              <a:avLst/>
              <a:gdLst>
                <a:gd name="connsiteX0" fmla="*/ 55972 w 141711"/>
                <a:gd name="connsiteY0" fmla="*/ 0 h 146952"/>
                <a:gd name="connsiteX1" fmla="*/ 137205 w 141711"/>
                <a:gd name="connsiteY1" fmla="*/ 49350 h 146952"/>
                <a:gd name="connsiteX2" fmla="*/ 141711 w 141711"/>
                <a:gd name="connsiteY2" fmla="*/ 51521 h 146952"/>
                <a:gd name="connsiteX3" fmla="*/ 86614 w 141711"/>
                <a:gd name="connsiteY3" fmla="*/ 146952 h 146952"/>
                <a:gd name="connsiteX4" fmla="*/ 0 w 141711"/>
                <a:gd name="connsiteY4" fmla="*/ 96946 h 146952"/>
                <a:gd name="connsiteX5" fmla="*/ 55972 w 141711"/>
                <a:gd name="connsiteY5" fmla="*/ 0 h 14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711" h="146952">
                  <a:moveTo>
                    <a:pt x="55972" y="0"/>
                  </a:moveTo>
                  <a:lnTo>
                    <a:pt x="137205" y="49350"/>
                  </a:lnTo>
                  <a:lnTo>
                    <a:pt x="141711" y="51521"/>
                  </a:lnTo>
                  <a:lnTo>
                    <a:pt x="86614" y="146952"/>
                  </a:lnTo>
                  <a:lnTo>
                    <a:pt x="0" y="96946"/>
                  </a:lnTo>
                  <a:lnTo>
                    <a:pt x="55972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13FA2A-2A78-4247-8328-A75188E79745}"/>
                </a:ext>
              </a:extLst>
            </p:cNvPr>
            <p:cNvSpPr/>
            <p:nvPr/>
          </p:nvSpPr>
          <p:spPr>
            <a:xfrm>
              <a:off x="2688570" y="3467832"/>
              <a:ext cx="141710" cy="146952"/>
            </a:xfrm>
            <a:custGeom>
              <a:avLst/>
              <a:gdLst>
                <a:gd name="connsiteX0" fmla="*/ 85738 w 141710"/>
                <a:gd name="connsiteY0" fmla="*/ 0 h 146952"/>
                <a:gd name="connsiteX1" fmla="*/ 141710 w 141710"/>
                <a:gd name="connsiteY1" fmla="*/ 96946 h 146952"/>
                <a:gd name="connsiteX2" fmla="*/ 55097 w 141710"/>
                <a:gd name="connsiteY2" fmla="*/ 146952 h 146952"/>
                <a:gd name="connsiteX3" fmla="*/ 0 w 141710"/>
                <a:gd name="connsiteY3" fmla="*/ 51521 h 146952"/>
                <a:gd name="connsiteX4" fmla="*/ 4506 w 141710"/>
                <a:gd name="connsiteY4" fmla="*/ 49350 h 146952"/>
                <a:gd name="connsiteX5" fmla="*/ 85738 w 141710"/>
                <a:gd name="connsiteY5" fmla="*/ 0 h 14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710" h="146952">
                  <a:moveTo>
                    <a:pt x="85738" y="0"/>
                  </a:moveTo>
                  <a:lnTo>
                    <a:pt x="141710" y="96946"/>
                  </a:lnTo>
                  <a:lnTo>
                    <a:pt x="55097" y="146952"/>
                  </a:lnTo>
                  <a:lnTo>
                    <a:pt x="0" y="51521"/>
                  </a:lnTo>
                  <a:lnTo>
                    <a:pt x="4506" y="49350"/>
                  </a:lnTo>
                  <a:lnTo>
                    <a:pt x="85738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3911C4C-7325-4FAA-B0D3-3F2943BD9318}"/>
                </a:ext>
              </a:extLst>
            </p:cNvPr>
            <p:cNvSpPr/>
            <p:nvPr/>
          </p:nvSpPr>
          <p:spPr>
            <a:xfrm>
              <a:off x="1843999" y="3716989"/>
              <a:ext cx="100013" cy="112062"/>
            </a:xfrm>
            <a:custGeom>
              <a:avLst/>
              <a:gdLst>
                <a:gd name="connsiteX0" fmla="*/ 0 w 100013"/>
                <a:gd name="connsiteY0" fmla="*/ 0 h 112062"/>
                <a:gd name="connsiteX1" fmla="*/ 50007 w 100013"/>
                <a:gd name="connsiteY1" fmla="*/ 2525 h 112062"/>
                <a:gd name="connsiteX2" fmla="*/ 100013 w 100013"/>
                <a:gd name="connsiteY2" fmla="*/ 0 h 112062"/>
                <a:gd name="connsiteX3" fmla="*/ 100013 w 100013"/>
                <a:gd name="connsiteY3" fmla="*/ 112062 h 112062"/>
                <a:gd name="connsiteX4" fmla="*/ 0 w 100013"/>
                <a:gd name="connsiteY4" fmla="*/ 112062 h 112062"/>
                <a:gd name="connsiteX5" fmla="*/ 0 w 100013"/>
                <a:gd name="connsiteY5" fmla="*/ 0 h 11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13" h="112062">
                  <a:moveTo>
                    <a:pt x="0" y="0"/>
                  </a:moveTo>
                  <a:lnTo>
                    <a:pt x="50007" y="2525"/>
                  </a:lnTo>
                  <a:lnTo>
                    <a:pt x="100013" y="0"/>
                  </a:lnTo>
                  <a:lnTo>
                    <a:pt x="100013" y="112062"/>
                  </a:lnTo>
                  <a:lnTo>
                    <a:pt x="0" y="112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929CB5C-B1DE-455F-A01D-8C2F141B971D}"/>
              </a:ext>
            </a:extLst>
          </p:cNvPr>
          <p:cNvSpPr txBox="1"/>
          <p:nvPr/>
        </p:nvSpPr>
        <p:spPr>
          <a:xfrm>
            <a:off x="5813620" y="254804"/>
            <a:ext cx="5669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BE2CDD-1917-44EA-82A3-76D6D723260A}"/>
              </a:ext>
            </a:extLst>
          </p:cNvPr>
          <p:cNvSpPr txBox="1"/>
          <p:nvPr/>
        </p:nvSpPr>
        <p:spPr>
          <a:xfrm>
            <a:off x="7825906" y="2239107"/>
            <a:ext cx="3056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A5CBD3-27F6-4AAC-86EC-63544F827B73}"/>
              </a:ext>
            </a:extLst>
          </p:cNvPr>
          <p:cNvSpPr txBox="1"/>
          <p:nvPr/>
        </p:nvSpPr>
        <p:spPr>
          <a:xfrm>
            <a:off x="5907285" y="4207985"/>
            <a:ext cx="3774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5EC38A-78F2-4132-86BA-7AB517E6DFF8}"/>
              </a:ext>
            </a:extLst>
          </p:cNvPr>
          <p:cNvSpPr txBox="1"/>
          <p:nvPr/>
        </p:nvSpPr>
        <p:spPr>
          <a:xfrm>
            <a:off x="3976298" y="2239107"/>
            <a:ext cx="3051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4E95E36A-569C-4D30-8492-330D7D957A4B}"/>
              </a:ext>
            </a:extLst>
          </p:cNvPr>
          <p:cNvSpPr/>
          <p:nvPr/>
        </p:nvSpPr>
        <p:spPr>
          <a:xfrm>
            <a:off x="5997193" y="2401722"/>
            <a:ext cx="197614" cy="197614"/>
          </a:xfrm>
          <a:prstGeom prst="flowChartConnector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D10BE9-D90D-46EA-98A6-4EDA294CAEF1}"/>
              </a:ext>
            </a:extLst>
          </p:cNvPr>
          <p:cNvSpPr txBox="1"/>
          <p:nvPr/>
        </p:nvSpPr>
        <p:spPr>
          <a:xfrm>
            <a:off x="6096000" y="5529346"/>
            <a:ext cx="4628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Muli"/>
              </a:rPr>
              <a:t>1 </a:t>
            </a:r>
            <a:r>
              <a:rPr lang="en-US" sz="4000" b="1" dirty="0" err="1">
                <a:latin typeface="Muli"/>
              </a:rPr>
              <a:t>phút</a:t>
            </a:r>
            <a:r>
              <a:rPr lang="en-US" sz="4000" b="1" dirty="0">
                <a:latin typeface="Muli"/>
              </a:rPr>
              <a:t> = </a:t>
            </a:r>
            <a:r>
              <a:rPr lang="en-US" sz="4000" b="1">
                <a:latin typeface="Muli"/>
              </a:rPr>
              <a:t>………… giây</a:t>
            </a:r>
            <a:endParaRPr lang="en-US" sz="4000" b="1" dirty="0">
              <a:latin typeface="Mul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6E9AFE-E48A-45F0-84B5-8F5D7679880A}"/>
              </a:ext>
            </a:extLst>
          </p:cNvPr>
          <p:cNvSpPr txBox="1"/>
          <p:nvPr/>
        </p:nvSpPr>
        <p:spPr>
          <a:xfrm>
            <a:off x="6832108" y="509013"/>
            <a:ext cx="3051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0D8BB2-D3D2-48ED-A685-6C4FEB41692E}"/>
              </a:ext>
            </a:extLst>
          </p:cNvPr>
          <p:cNvSpPr txBox="1"/>
          <p:nvPr/>
        </p:nvSpPr>
        <p:spPr>
          <a:xfrm>
            <a:off x="7511626" y="1075812"/>
            <a:ext cx="3051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A8FB9A-FE37-4A26-8C11-F7574E6CDCEA}"/>
              </a:ext>
            </a:extLst>
          </p:cNvPr>
          <p:cNvSpPr txBox="1"/>
          <p:nvPr/>
        </p:nvSpPr>
        <p:spPr>
          <a:xfrm>
            <a:off x="7648213" y="3261103"/>
            <a:ext cx="3051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E6269C-AB64-41D1-84A1-D291A3014811}"/>
              </a:ext>
            </a:extLst>
          </p:cNvPr>
          <p:cNvSpPr txBox="1"/>
          <p:nvPr/>
        </p:nvSpPr>
        <p:spPr>
          <a:xfrm>
            <a:off x="6918168" y="3968826"/>
            <a:ext cx="3051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821D31-2B63-4A76-8753-94A454E57461}"/>
              </a:ext>
            </a:extLst>
          </p:cNvPr>
          <p:cNvSpPr txBox="1"/>
          <p:nvPr/>
        </p:nvSpPr>
        <p:spPr>
          <a:xfrm>
            <a:off x="4902110" y="3986182"/>
            <a:ext cx="3051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18EE3E-3100-45C1-8293-F8E67F57B084}"/>
              </a:ext>
            </a:extLst>
          </p:cNvPr>
          <p:cNvSpPr txBox="1"/>
          <p:nvPr/>
        </p:nvSpPr>
        <p:spPr>
          <a:xfrm>
            <a:off x="4235217" y="3276297"/>
            <a:ext cx="3051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530FAE-2252-4FF7-8A38-9E897CCEC7EE}"/>
              </a:ext>
            </a:extLst>
          </p:cNvPr>
          <p:cNvSpPr txBox="1"/>
          <p:nvPr/>
        </p:nvSpPr>
        <p:spPr>
          <a:xfrm>
            <a:off x="4028624" y="1245195"/>
            <a:ext cx="5628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6E41ED-98DC-49F5-8C3C-9EE65A4D1985}"/>
              </a:ext>
            </a:extLst>
          </p:cNvPr>
          <p:cNvSpPr txBox="1"/>
          <p:nvPr/>
        </p:nvSpPr>
        <p:spPr>
          <a:xfrm>
            <a:off x="4645994" y="552591"/>
            <a:ext cx="5669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9A1254-3CBF-43B7-8EF2-6A6EF3A7F2B9}"/>
              </a:ext>
            </a:extLst>
          </p:cNvPr>
          <p:cNvSpPr txBox="1"/>
          <p:nvPr/>
        </p:nvSpPr>
        <p:spPr>
          <a:xfrm>
            <a:off x="8274543" y="5442570"/>
            <a:ext cx="84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uli"/>
              </a:rPr>
              <a:t>60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475AB6-C875-4A0E-84BD-7857E7E9E0AD}"/>
              </a:ext>
            </a:extLst>
          </p:cNvPr>
          <p:cNvSpPr txBox="1"/>
          <p:nvPr/>
        </p:nvSpPr>
        <p:spPr>
          <a:xfrm>
            <a:off x="132088" y="4785943"/>
            <a:ext cx="5069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Muli"/>
              </a:rPr>
              <a:t>Xem</a:t>
            </a:r>
            <a:r>
              <a:rPr lang="en-US" sz="4000" b="1" dirty="0">
                <a:latin typeface="Muli"/>
              </a:rPr>
              <a:t> </a:t>
            </a:r>
            <a:r>
              <a:rPr lang="en-US" sz="4000" b="1" err="1">
                <a:latin typeface="Muli"/>
              </a:rPr>
              <a:t>kim</a:t>
            </a:r>
            <a:r>
              <a:rPr lang="en-US" sz="4000" b="1">
                <a:latin typeface="Muli"/>
              </a:rPr>
              <a:t> giây </a:t>
            </a:r>
            <a:r>
              <a:rPr lang="en-US" sz="4000" b="1" dirty="0">
                <a:latin typeface="Muli"/>
              </a:rPr>
              <a:t>quay </a:t>
            </a:r>
            <a:r>
              <a:rPr lang="en-US" sz="4000" b="1" dirty="0" err="1">
                <a:latin typeface="Muli"/>
              </a:rPr>
              <a:t>một</a:t>
            </a:r>
            <a:r>
              <a:rPr lang="en-US" sz="4000" b="1" dirty="0">
                <a:latin typeface="Muli"/>
              </a:rPr>
              <a:t> </a:t>
            </a:r>
            <a:r>
              <a:rPr lang="en-US" sz="4000" b="1" dirty="0" err="1">
                <a:latin typeface="Muli"/>
              </a:rPr>
              <a:t>vòng</a:t>
            </a:r>
            <a:r>
              <a:rPr lang="en-US" sz="4000" b="1" dirty="0">
                <a:latin typeface="Muli"/>
              </a:rPr>
              <a:t> </a:t>
            </a:r>
            <a:r>
              <a:rPr lang="en-US" sz="4000" b="1" dirty="0" err="1">
                <a:latin typeface="Muli"/>
              </a:rPr>
              <a:t>và</a:t>
            </a:r>
            <a:r>
              <a:rPr lang="en-US" sz="4000" b="1" dirty="0">
                <a:latin typeface="Muli"/>
              </a:rPr>
              <a:t> </a:t>
            </a:r>
            <a:r>
              <a:rPr lang="en-US" sz="4000" b="1" dirty="0" err="1">
                <a:latin typeface="Muli"/>
              </a:rPr>
              <a:t>cho</a:t>
            </a:r>
            <a:r>
              <a:rPr lang="en-US" sz="4000" b="1" dirty="0">
                <a:latin typeface="Muli"/>
              </a:rPr>
              <a:t> </a:t>
            </a:r>
            <a:r>
              <a:rPr lang="en-US" sz="4000" b="1" dirty="0" err="1">
                <a:latin typeface="Muli"/>
              </a:rPr>
              <a:t>biết</a:t>
            </a:r>
            <a:endParaRPr lang="en-US" sz="4000" b="1" dirty="0">
              <a:latin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5857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9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1" dur="6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5985980" cy="57557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8755" y="1730841"/>
            <a:ext cx="152400" cy="3697066"/>
            <a:chOff x="5562600" y="2246534"/>
            <a:chExt cx="152400" cy="36970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: Rounded Corners 6"/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 rot="19795885">
            <a:off x="5761105" y="30372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/>
          <p:cNvSpPr/>
          <p:nvPr/>
        </p:nvSpPr>
        <p:spPr>
          <a:xfrm rot="15816684">
            <a:off x="6174050" y="2947428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 rot="16126610">
            <a:off x="6200624" y="3012324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 rot="16306038">
            <a:off x="6218085" y="3050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61"/>
          <p:cNvSpPr/>
          <p:nvPr/>
        </p:nvSpPr>
        <p:spPr>
          <a:xfrm>
            <a:off x="7197090" y="15240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52" y="818859"/>
            <a:ext cx="2383484" cy="7813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1602038"/>
            <a:ext cx="2383484" cy="781341"/>
          </a:xfrm>
          <a:prstGeom prst="rect">
            <a:avLst/>
          </a:prstGeom>
        </p:spPr>
      </p:pic>
      <p:sp>
        <p:nvSpPr>
          <p:cNvPr id="18" name="Rounded Rectangle 61"/>
          <p:cNvSpPr/>
          <p:nvPr/>
        </p:nvSpPr>
        <p:spPr>
          <a:xfrm>
            <a:off x="8123555" y="971550"/>
            <a:ext cx="198628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>
            <a:fillRect/>
          </a:stretch>
        </p:blipFill>
        <p:spPr>
          <a:xfrm>
            <a:off x="7898464" y="3591687"/>
            <a:ext cx="2383484" cy="893937"/>
          </a:xfrm>
          <a:prstGeom prst="rect">
            <a:avLst/>
          </a:prstGeom>
        </p:spPr>
      </p:pic>
      <p:sp>
        <p:nvSpPr>
          <p:cNvPr id="21" name="Rounded Rectangle 61"/>
          <p:cNvSpPr/>
          <p:nvPr/>
        </p:nvSpPr>
        <p:spPr>
          <a:xfrm>
            <a:off x="8532495" y="2836545"/>
            <a:ext cx="1955165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4695999"/>
            <a:ext cx="2731499" cy="646049"/>
          </a:xfrm>
          <a:prstGeom prst="rect">
            <a:avLst/>
          </a:prstGeom>
        </p:spPr>
      </p:pic>
      <p:sp>
        <p:nvSpPr>
          <p:cNvPr id="23" name="Rounded Rectangle 61"/>
          <p:cNvSpPr/>
          <p:nvPr/>
        </p:nvSpPr>
        <p:spPr>
          <a:xfrm>
            <a:off x="8449310" y="4627880"/>
            <a:ext cx="1899285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55" y="5782945"/>
            <a:ext cx="2764790" cy="645795"/>
          </a:xfrm>
          <a:prstGeom prst="rect">
            <a:avLst/>
          </a:prstGeom>
        </p:spPr>
      </p:pic>
      <p:sp>
        <p:nvSpPr>
          <p:cNvPr id="25" name="Rounded Rectangle 61"/>
          <p:cNvSpPr/>
          <p:nvPr/>
        </p:nvSpPr>
        <p:spPr>
          <a:xfrm>
            <a:off x="7642576" y="5714848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624955" y="5997082"/>
            <a:ext cx="0" cy="431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61"/>
          <p:cNvSpPr/>
          <p:nvPr/>
        </p:nvSpPr>
        <p:spPr>
          <a:xfrm>
            <a:off x="4799330" y="624840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284" y="5638282"/>
            <a:ext cx="2731499" cy="646049"/>
          </a:xfrm>
          <a:prstGeom prst="rect">
            <a:avLst/>
          </a:prstGeom>
        </p:spPr>
      </p:pic>
      <p:sp>
        <p:nvSpPr>
          <p:cNvPr id="30" name="Rounded Rectangle 61"/>
          <p:cNvSpPr/>
          <p:nvPr/>
        </p:nvSpPr>
        <p:spPr>
          <a:xfrm>
            <a:off x="1917700" y="5607685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57" y="4781858"/>
            <a:ext cx="2731499" cy="646049"/>
          </a:xfrm>
          <a:prstGeom prst="rect">
            <a:avLst/>
          </a:prstGeom>
        </p:spPr>
      </p:pic>
      <p:sp>
        <p:nvSpPr>
          <p:cNvPr id="32" name="Rounded Rectangle 61"/>
          <p:cNvSpPr/>
          <p:nvPr/>
        </p:nvSpPr>
        <p:spPr>
          <a:xfrm>
            <a:off x="843280" y="472186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>
            <a:fillRect/>
          </a:stretch>
        </p:blipFill>
        <p:spPr>
          <a:xfrm>
            <a:off x="847541" y="3619861"/>
            <a:ext cx="2383484" cy="893937"/>
          </a:xfrm>
          <a:prstGeom prst="rect">
            <a:avLst/>
          </a:prstGeom>
        </p:spPr>
      </p:pic>
      <p:sp>
        <p:nvSpPr>
          <p:cNvPr id="35" name="Rounded Rectangle 61"/>
          <p:cNvSpPr/>
          <p:nvPr/>
        </p:nvSpPr>
        <p:spPr>
          <a:xfrm>
            <a:off x="1005840" y="2921635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432" y="1659439"/>
            <a:ext cx="2383484" cy="781341"/>
          </a:xfrm>
          <a:prstGeom prst="rect">
            <a:avLst/>
          </a:prstGeom>
        </p:spPr>
      </p:pic>
      <p:sp>
        <p:nvSpPr>
          <p:cNvPr id="40" name="Rounded Rectangle 61"/>
          <p:cNvSpPr/>
          <p:nvPr/>
        </p:nvSpPr>
        <p:spPr>
          <a:xfrm>
            <a:off x="1704589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7395" y="822325"/>
            <a:ext cx="2413000" cy="781050"/>
          </a:xfrm>
          <a:prstGeom prst="rect">
            <a:avLst/>
          </a:prstGeom>
        </p:spPr>
      </p:pic>
      <p:sp>
        <p:nvSpPr>
          <p:cNvPr id="44" name="Rounded Rectangle 61"/>
          <p:cNvSpPr/>
          <p:nvPr/>
        </p:nvSpPr>
        <p:spPr>
          <a:xfrm>
            <a:off x="2536825" y="133985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61"/>
          <p:cNvSpPr/>
          <p:nvPr/>
        </p:nvSpPr>
        <p:spPr>
          <a:xfrm>
            <a:off x="4704715" y="0"/>
            <a:ext cx="1652270" cy="5645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619963" y="513707"/>
            <a:ext cx="0" cy="7705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77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3|1|37.9|1.5|1.1|1.2|1.4|1.5|1.6|1.4|1.8|1.1|1.7|1.4|12.4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3|1|37.9|1.5|1.1|1.2|1.4|1.5|1.6|1.4|1.8|1.1|1.7|1.4|12.4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3|1|37.9|1.5|1.1|1.2|1.4|1.5|1.6|1.4|1.8|1.1|1.7|1.4|12.4|1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487</Words>
  <Application>Microsoft Office PowerPoint</Application>
  <PresentationFormat>Widescreen</PresentationFormat>
  <Paragraphs>118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等线</vt:lpstr>
      <vt:lpstr>Muli</vt:lpstr>
      <vt:lpstr>Times New Roman</vt:lpstr>
      <vt:lpstr>UTM Avo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Chiến Nhật</dc:creator>
  <cp:lastModifiedBy>Admin</cp:lastModifiedBy>
  <cp:revision>13</cp:revision>
  <cp:lastPrinted>2024-10-08T22:06:46Z</cp:lastPrinted>
  <dcterms:created xsi:type="dcterms:W3CDTF">2024-10-06T22:27:28Z</dcterms:created>
  <dcterms:modified xsi:type="dcterms:W3CDTF">2024-10-21T02:26:46Z</dcterms:modified>
</cp:coreProperties>
</file>